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244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A0E89F-D438-9A4E-666D-3FCC3B1E09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EC075E3-2A3A-5202-219B-5ECE8F14DE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19F04EA-06E2-0956-A105-56FBE0691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387BA-B548-4886-B636-448A355EFC24}" type="datetimeFigureOut">
              <a:rPr lang="zh-CN" altLang="en-US" smtClean="0"/>
              <a:t>2025/7/5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0C2226E-085F-5BB2-3F79-428A760DE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9C1CD92-0449-20F2-796E-A91E8CC45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80364-C679-4BD4-A2C7-76EAF68ADC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6087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86031B-C72D-0681-5CB9-43CF557ED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2625480-718F-AB3A-B552-977CA68002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D883C75-13F6-19BA-71B4-49E89739A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387BA-B548-4886-B636-448A355EFC24}" type="datetimeFigureOut">
              <a:rPr lang="zh-CN" altLang="en-US" smtClean="0"/>
              <a:t>2025/7/5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F00CAD0-098A-8DB0-5FBF-700CD9976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F18F079-D2C3-25F3-BA75-27E615D04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80364-C679-4BD4-A2C7-76EAF68ADC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1249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CABD624-9B2D-2F34-0A32-2F5613ACB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4F301EF-D2AB-11A1-C01D-7388065B3D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25C29F8-C32D-9ED8-48B5-E66219417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387BA-B548-4886-B636-448A355EFC24}" type="datetimeFigureOut">
              <a:rPr lang="zh-CN" altLang="en-US" smtClean="0"/>
              <a:t>2025/7/5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8455FDD-B1E1-1F91-ECFF-4FCA5FF76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9888D2B-B881-E0BB-0F63-6DB23A363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80364-C679-4BD4-A2C7-76EAF68ADC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5018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06F1C75-9F22-D5C3-40A7-5267892FB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00DEA0A-417C-B244-EF1E-E40441AD38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4DFFE2D-F0D3-885F-8AD9-17C7FDE678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B0F9970-BDBE-1FA2-EFF2-79DB60B50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387BA-B548-4886-B636-448A355EFC24}" type="datetimeFigureOut">
              <a:rPr lang="zh-CN" altLang="en-US" smtClean="0"/>
              <a:t>2025/7/5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FE2DD1E-E8C5-8C46-BB81-9FEBC12F9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50AD385-C692-ED86-CBAF-65810A5FB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80364-C679-4BD4-A2C7-76EAF68ADC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6740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B72816-1459-A4F6-AC09-1901E5015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CA3849A-C17C-4CEB-E96D-0A78F055D9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4BE72BB-A2E9-F724-9762-8D3A6D9581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8FE8E7CD-DE69-52D0-F2BA-67C92AF5C5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6270AFF-C4AA-A219-310B-B6D51022D0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2FFCDD83-2B82-20CD-0BD7-413C22E30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387BA-B548-4886-B636-448A355EFC24}" type="datetimeFigureOut">
              <a:rPr lang="zh-CN" altLang="en-US" smtClean="0"/>
              <a:t>2025/7/5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5AE984B-0D27-FC98-2E66-807FD2F27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6D45D52B-20E8-E70B-13FA-649D9ABBD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80364-C679-4BD4-A2C7-76EAF68ADC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5359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820FA12-1E5F-407D-265F-9EA2AE94B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B44C8D6-9122-8554-E814-09EA6CD5D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387BA-B548-4886-B636-448A355EFC24}" type="datetimeFigureOut">
              <a:rPr lang="zh-CN" altLang="en-US" smtClean="0"/>
              <a:t>2025/7/5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F39CE50-8641-8706-95D2-43F09CCB0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D676BF7-8C44-8B05-ECF2-E265A7626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80364-C679-4BD4-A2C7-76EAF68ADC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5973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2B80A6D9-B25F-D26F-8E12-B294D634B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387BA-B548-4886-B636-448A355EFC24}" type="datetimeFigureOut">
              <a:rPr lang="zh-CN" altLang="en-US" smtClean="0"/>
              <a:t>2025/7/5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82BEB7F-28AF-FA5B-8B1F-5CFF7F08E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B959B78-99B5-AFDA-86F8-8EEA48F97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80364-C679-4BD4-A2C7-76EAF68ADC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2452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92FE112-C10A-5720-ADAF-0CD58FB45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7089A4C-D9C0-29AD-BD11-5496D83F07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3A2AFDA-2509-BCAC-0663-60FC8886F4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FA8C1AA-2614-9A2F-1359-D772A8E1F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387BA-B548-4886-B636-448A355EFC24}" type="datetimeFigureOut">
              <a:rPr lang="zh-CN" altLang="en-US" smtClean="0"/>
              <a:t>2025/7/5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572BAF9-C8D4-08EC-9C2D-59E1C81D9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F456E66-3B3A-EC56-C5BB-80A03AB49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80364-C679-4BD4-A2C7-76EAF68ADC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4306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5CC533-CB4C-9B4C-ED38-521860264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85C17E7E-5C80-EEC0-1D56-BBB3DFDC12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F54E0A4-0FAE-2CBD-473E-6681E4BF96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7C6EA62-7CC0-A97F-0268-5C9CB872B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387BA-B548-4886-B636-448A355EFC24}" type="datetimeFigureOut">
              <a:rPr lang="zh-CN" altLang="en-US" smtClean="0"/>
              <a:t>2025/7/5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A2F0A69-C6EC-7C98-06A2-4D5AA3457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92DB2D3-133D-60A6-260E-085A820A7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80364-C679-4BD4-A2C7-76EAF68ADC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2345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E6D5DF-E28C-8221-D9D0-8FCF71334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AC4D053-0F94-EA90-297E-12E841127B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9C36F94-9E85-7753-0B6A-0F174AD12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387BA-B548-4886-B636-448A355EFC24}" type="datetimeFigureOut">
              <a:rPr lang="zh-CN" altLang="en-US" smtClean="0"/>
              <a:t>2025/7/5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7EBA99A-9C8C-279F-4E3B-41F7CEA19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3F4618E-BFDB-C578-4EA2-10430574C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80364-C679-4BD4-A2C7-76EAF68ADC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4837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CD90FED9-2676-3434-3BD6-803520F88A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D4E2D0C-BE87-896B-B5ED-E1D24A3A32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E4EA758-8D82-E585-9929-D6BF7F9A7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387BA-B548-4886-B636-448A355EFC24}" type="datetimeFigureOut">
              <a:rPr lang="zh-CN" altLang="en-US" smtClean="0"/>
              <a:t>2025/7/5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A17B7C5-9593-4DA1-4E69-2F35BC016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8BA2DED-7CE4-479D-CC2F-4A33E71AE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80364-C679-4BD4-A2C7-76EAF68ADC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9669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F85AC814-6118-29B6-522B-EE56E1C33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2FA341E-D93F-83FF-DC75-6209DA6568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F7B9AA1-AF6E-C1C4-1D08-78D29C787C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2387BA-B548-4886-B636-448A355EFC24}" type="datetimeFigureOut">
              <a:rPr lang="zh-CN" altLang="en-US" smtClean="0"/>
              <a:t>2025/7/5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1D77717-932A-E0D8-9318-FF0E3850DA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1604693-083C-A853-1C22-5E6771F3E0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F80364-C679-4BD4-A2C7-76EAF68ADC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3892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svg"/><Relationship Id="rId21" Type="http://schemas.openxmlformats.org/officeDocument/2006/relationships/image" Target="../media/image20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svg"/><Relationship Id="rId5" Type="http://schemas.openxmlformats.org/officeDocument/2006/relationships/image" Target="../media/image4.sv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sv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svg"/><Relationship Id="rId22" Type="http://schemas.openxmlformats.org/officeDocument/2006/relationships/image" Target="../media/image21.web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svg"/><Relationship Id="rId21" Type="http://schemas.openxmlformats.org/officeDocument/2006/relationships/image" Target="../media/image20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svg"/><Relationship Id="rId5" Type="http://schemas.openxmlformats.org/officeDocument/2006/relationships/image" Target="../media/image4.sv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sv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svg"/><Relationship Id="rId22" Type="http://schemas.openxmlformats.org/officeDocument/2006/relationships/image" Target="../media/image21.web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svg"/><Relationship Id="rId21" Type="http://schemas.openxmlformats.org/officeDocument/2006/relationships/image" Target="../media/image20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svg"/><Relationship Id="rId5" Type="http://schemas.openxmlformats.org/officeDocument/2006/relationships/image" Target="../media/image4.sv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sv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svg"/><Relationship Id="rId22" Type="http://schemas.openxmlformats.org/officeDocument/2006/relationships/image" Target="../media/image21.web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26AC6D88-B798-EEBA-1BD2-592F035C4414}"/>
              </a:ext>
            </a:extLst>
          </p:cNvPr>
          <p:cNvSpPr/>
          <p:nvPr/>
        </p:nvSpPr>
        <p:spPr>
          <a:xfrm>
            <a:off x="1672606" y="2765683"/>
            <a:ext cx="4229711" cy="142196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>
            <a:noAutofit/>
          </a:bodyPr>
          <a:lstStyle/>
          <a:p>
            <a:pPr algn="ctr"/>
            <a:endParaRPr lang="zh-CN" altLang="en-US" sz="1400" baseline="-2500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A5C54978-2A72-268D-E73E-42D20C7E4DBB}"/>
              </a:ext>
            </a:extLst>
          </p:cNvPr>
          <p:cNvSpPr/>
          <p:nvPr/>
        </p:nvSpPr>
        <p:spPr>
          <a:xfrm>
            <a:off x="1672605" y="855752"/>
            <a:ext cx="9444707" cy="142196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>
            <a:noAutofit/>
          </a:bodyPr>
          <a:lstStyle/>
          <a:p>
            <a:pPr algn="ctr"/>
            <a:endParaRPr lang="zh-CN" altLang="en-US" sz="1400" baseline="-25000" dirty="0">
              <a:solidFill>
                <a:srgbClr val="000000"/>
              </a:solidFill>
              <a:latin typeface="+mn-ea"/>
            </a:endParaRPr>
          </a:p>
        </p:txBody>
      </p:sp>
      <p:pic>
        <p:nvPicPr>
          <p:cNvPr id="7" name="图形 6">
            <a:extLst>
              <a:ext uri="{FF2B5EF4-FFF2-40B4-BE49-F238E27FC236}">
                <a16:creationId xmlns:a16="http://schemas.microsoft.com/office/drawing/2014/main" id="{E1F7567A-EE8C-9A14-FC90-FFFBEA4CAE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37817" y="1148544"/>
            <a:ext cx="599788" cy="519663"/>
          </a:xfrm>
          <a:prstGeom prst="rect">
            <a:avLst/>
          </a:prstGeom>
        </p:spPr>
      </p:pic>
      <p:pic>
        <p:nvPicPr>
          <p:cNvPr id="8" name="图形 7">
            <a:extLst>
              <a:ext uri="{FF2B5EF4-FFF2-40B4-BE49-F238E27FC236}">
                <a16:creationId xmlns:a16="http://schemas.microsoft.com/office/drawing/2014/main" id="{DE051E32-1480-A23C-8EF0-E050DF6AA4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65446" y="1067952"/>
            <a:ext cx="599788" cy="599788"/>
          </a:xfrm>
          <a:prstGeom prst="rect">
            <a:avLst/>
          </a:prstGeom>
        </p:spPr>
      </p:pic>
      <p:pic>
        <p:nvPicPr>
          <p:cNvPr id="10" name="图形 9">
            <a:extLst>
              <a:ext uri="{FF2B5EF4-FFF2-40B4-BE49-F238E27FC236}">
                <a16:creationId xmlns:a16="http://schemas.microsoft.com/office/drawing/2014/main" id="{5FF32C06-093A-F98A-7F5C-BB5C39AA8E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056182" y="974106"/>
            <a:ext cx="476171" cy="712018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782C39E0-B275-E76E-2004-B9F89167C9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08354" y="1262753"/>
            <a:ext cx="1377079" cy="348352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99EACCF8-AAFB-0CA3-6DC0-8B560D76DFDC}"/>
              </a:ext>
            </a:extLst>
          </p:cNvPr>
          <p:cNvSpPr txBox="1"/>
          <p:nvPr/>
        </p:nvSpPr>
        <p:spPr>
          <a:xfrm>
            <a:off x="3049054" y="1700738"/>
            <a:ext cx="80021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b="1" dirty="0"/>
              <a:t>Vue3</a:t>
            </a:r>
          </a:p>
          <a:p>
            <a:r>
              <a:rPr lang="zh-CN" altLang="en-US" sz="1200" dirty="0"/>
              <a:t>开发框架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222508E-34A4-D85C-1D85-ED6117D2A8BB}"/>
              </a:ext>
            </a:extLst>
          </p:cNvPr>
          <p:cNvSpPr txBox="1"/>
          <p:nvPr/>
        </p:nvSpPr>
        <p:spPr>
          <a:xfrm>
            <a:off x="4374155" y="1697610"/>
            <a:ext cx="104547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b="1" dirty="0"/>
              <a:t>TypeScript</a:t>
            </a:r>
          </a:p>
          <a:p>
            <a:pPr algn="ctr"/>
            <a:r>
              <a:rPr lang="zh-CN" altLang="en-US" sz="1200" dirty="0"/>
              <a:t>开发语言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604A5BA-0DBA-B033-91AC-78182E2FCBDD}"/>
              </a:ext>
            </a:extLst>
          </p:cNvPr>
          <p:cNvSpPr txBox="1"/>
          <p:nvPr/>
        </p:nvSpPr>
        <p:spPr>
          <a:xfrm>
            <a:off x="6999246" y="1703682"/>
            <a:ext cx="90601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b="1" dirty="0"/>
              <a:t>Vue I18n</a:t>
            </a:r>
          </a:p>
          <a:p>
            <a:pPr algn="ctr"/>
            <a:r>
              <a:rPr lang="zh-CN" altLang="en-US" sz="1200" dirty="0"/>
              <a:t>国际化</a:t>
            </a:r>
          </a:p>
        </p:txBody>
      </p:sp>
      <p:pic>
        <p:nvPicPr>
          <p:cNvPr id="15" name="图形 14">
            <a:extLst>
              <a:ext uri="{FF2B5EF4-FFF2-40B4-BE49-F238E27FC236}">
                <a16:creationId xmlns:a16="http://schemas.microsoft.com/office/drawing/2014/main" id="{FFD80A75-29F2-EF76-91E2-217F216CA6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65012" y="1084212"/>
            <a:ext cx="599788" cy="519663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9E21A089-4500-E2A6-E010-5AC9527EFADF}"/>
              </a:ext>
            </a:extLst>
          </p:cNvPr>
          <p:cNvSpPr txBox="1"/>
          <p:nvPr/>
        </p:nvSpPr>
        <p:spPr>
          <a:xfrm>
            <a:off x="8214915" y="1697610"/>
            <a:ext cx="109998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b="1" dirty="0"/>
              <a:t>Vue Router</a:t>
            </a:r>
          </a:p>
          <a:p>
            <a:pPr algn="ctr"/>
            <a:r>
              <a:rPr lang="zh-CN" altLang="en-US" sz="1200" dirty="0"/>
              <a:t>路由管理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051809B-3270-6679-FB5A-45C2E863AF69}"/>
              </a:ext>
            </a:extLst>
          </p:cNvPr>
          <p:cNvSpPr txBox="1"/>
          <p:nvPr/>
        </p:nvSpPr>
        <p:spPr>
          <a:xfrm>
            <a:off x="5887414" y="1686124"/>
            <a:ext cx="80022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b="1" dirty="0" err="1"/>
              <a:t>Pinia</a:t>
            </a:r>
            <a:endParaRPr lang="en-US" altLang="zh-CN" sz="1400" b="1" dirty="0"/>
          </a:p>
          <a:p>
            <a:pPr algn="ctr"/>
            <a:r>
              <a:rPr lang="zh-CN" altLang="en-US" sz="1200" dirty="0"/>
              <a:t>状态管理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3302159A-0A4A-6954-3A23-D71B37D4EA9F}"/>
              </a:ext>
            </a:extLst>
          </p:cNvPr>
          <p:cNvSpPr txBox="1"/>
          <p:nvPr/>
        </p:nvSpPr>
        <p:spPr>
          <a:xfrm>
            <a:off x="9423646" y="1687072"/>
            <a:ext cx="144783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b="1" dirty="0"/>
              <a:t>Ant Design Vue</a:t>
            </a:r>
          </a:p>
          <a:p>
            <a:pPr algn="ctr"/>
            <a:r>
              <a:rPr lang="zh-CN" altLang="en-US" sz="1200" dirty="0"/>
              <a:t>页面组件库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655D5E8-EFEF-3127-FE0C-ECC1B47B91B5}"/>
              </a:ext>
            </a:extLst>
          </p:cNvPr>
          <p:cNvSpPr txBox="1"/>
          <p:nvPr/>
        </p:nvSpPr>
        <p:spPr>
          <a:xfrm>
            <a:off x="1924070" y="1374095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b="1" dirty="0"/>
              <a:t>前端</a:t>
            </a:r>
            <a:endParaRPr lang="zh-CN" altLang="en-US" sz="2400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F29D377C-7FF4-4522-17BC-13E79F8F1730}"/>
              </a:ext>
            </a:extLst>
          </p:cNvPr>
          <p:cNvSpPr txBox="1"/>
          <p:nvPr/>
        </p:nvSpPr>
        <p:spPr>
          <a:xfrm>
            <a:off x="2976523" y="3597652"/>
            <a:ext cx="80021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b="1" dirty="0"/>
              <a:t>Node.js</a:t>
            </a:r>
          </a:p>
          <a:p>
            <a:pPr algn="ctr"/>
            <a:r>
              <a:rPr lang="zh-CN" altLang="en-US" sz="1200" dirty="0"/>
              <a:t>后端服务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5869DD50-22C2-AB9F-357C-A05D4B949E84}"/>
              </a:ext>
            </a:extLst>
          </p:cNvPr>
          <p:cNvSpPr txBox="1"/>
          <p:nvPr/>
        </p:nvSpPr>
        <p:spPr>
          <a:xfrm>
            <a:off x="1849760" y="3284026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b="1" dirty="0"/>
              <a:t>后端</a:t>
            </a:r>
            <a:endParaRPr lang="zh-CN" altLang="en-US" sz="2400" dirty="0"/>
          </a:p>
        </p:txBody>
      </p:sp>
      <p:pic>
        <p:nvPicPr>
          <p:cNvPr id="22" name="图形 21">
            <a:extLst>
              <a:ext uri="{FF2B5EF4-FFF2-40B4-BE49-F238E27FC236}">
                <a16:creationId xmlns:a16="http://schemas.microsoft.com/office/drawing/2014/main" id="{59F4DCBA-365E-6DF8-2E0A-E7123630275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824688" y="2902399"/>
            <a:ext cx="1131906" cy="695253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16F87867-50CF-08DA-B11B-B751AE10A4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96284" y="3118597"/>
            <a:ext cx="1377079" cy="348352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9419BBB1-B08D-6431-03F5-D350C9CB4B69}"/>
              </a:ext>
            </a:extLst>
          </p:cNvPr>
          <p:cNvSpPr txBox="1"/>
          <p:nvPr/>
        </p:nvSpPr>
        <p:spPr>
          <a:xfrm>
            <a:off x="4362085" y="3597652"/>
            <a:ext cx="104547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b="1" dirty="0"/>
              <a:t>TypeScript</a:t>
            </a:r>
          </a:p>
          <a:p>
            <a:pPr algn="ctr"/>
            <a:r>
              <a:rPr lang="zh-CN" altLang="en-US" sz="1200" dirty="0"/>
              <a:t>开发语言</a:t>
            </a:r>
          </a:p>
        </p:txBody>
      </p: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B55FBFC8-C662-A6C6-81BB-E7DCF1582332}"/>
              </a:ext>
            </a:extLst>
          </p:cNvPr>
          <p:cNvCxnSpPr/>
          <p:nvPr/>
        </p:nvCxnSpPr>
        <p:spPr>
          <a:xfrm>
            <a:off x="3209558" y="2297050"/>
            <a:ext cx="0" cy="421913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id="{98F560E1-B683-C803-5ACE-E09060D90F3B}"/>
              </a:ext>
            </a:extLst>
          </p:cNvPr>
          <p:cNvSpPr txBox="1"/>
          <p:nvPr/>
        </p:nvSpPr>
        <p:spPr>
          <a:xfrm>
            <a:off x="3341875" y="2367812"/>
            <a:ext cx="8130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b="1" dirty="0"/>
              <a:t>IPC</a:t>
            </a:r>
            <a:r>
              <a:rPr lang="zh-CN" altLang="en-US" sz="1400" b="1" dirty="0"/>
              <a:t>通信</a:t>
            </a:r>
            <a:endParaRPr lang="zh-CN" altLang="en-US" sz="1200" dirty="0"/>
          </a:p>
        </p:txBody>
      </p:sp>
      <p:sp>
        <p:nvSpPr>
          <p:cNvPr id="27" name="矩形: 圆角 26">
            <a:extLst>
              <a:ext uri="{FF2B5EF4-FFF2-40B4-BE49-F238E27FC236}">
                <a16:creationId xmlns:a16="http://schemas.microsoft.com/office/drawing/2014/main" id="{A86DE9B9-15CF-E185-90C2-7B95FA0ADC63}"/>
              </a:ext>
            </a:extLst>
          </p:cNvPr>
          <p:cNvSpPr/>
          <p:nvPr/>
        </p:nvSpPr>
        <p:spPr>
          <a:xfrm>
            <a:off x="6617636" y="2748414"/>
            <a:ext cx="4499675" cy="3316373"/>
          </a:xfrm>
          <a:prstGeom prst="roundRect">
            <a:avLst>
              <a:gd name="adj" fmla="val 11856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>
            <a:noAutofit/>
          </a:bodyPr>
          <a:lstStyle/>
          <a:p>
            <a:pPr algn="ctr"/>
            <a:endParaRPr lang="zh-CN" altLang="en-US" sz="1400" baseline="-2500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C62FE66F-FAF6-1DA7-4B60-0495F7491E47}"/>
              </a:ext>
            </a:extLst>
          </p:cNvPr>
          <p:cNvSpPr txBox="1"/>
          <p:nvPr/>
        </p:nvSpPr>
        <p:spPr>
          <a:xfrm>
            <a:off x="7733817" y="3807749"/>
            <a:ext cx="80021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b="1" dirty="0"/>
              <a:t>Python</a:t>
            </a:r>
          </a:p>
          <a:p>
            <a:pPr algn="ctr"/>
            <a:r>
              <a:rPr lang="zh-CN" altLang="en-US" sz="1200" dirty="0"/>
              <a:t>开发语言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190DD995-9285-97A2-A3DB-6F9B653A8828}"/>
              </a:ext>
            </a:extLst>
          </p:cNvPr>
          <p:cNvSpPr txBox="1"/>
          <p:nvPr/>
        </p:nvSpPr>
        <p:spPr>
          <a:xfrm>
            <a:off x="6773390" y="3247553"/>
            <a:ext cx="80021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b="1" dirty="0"/>
              <a:t>字幕</a:t>
            </a:r>
            <a:endParaRPr lang="en-US" altLang="zh-CN" sz="2400" b="1" dirty="0"/>
          </a:p>
          <a:p>
            <a:pPr algn="ctr"/>
            <a:r>
              <a:rPr lang="zh-CN" altLang="en-US" sz="2400" b="1" dirty="0"/>
              <a:t>引擎</a:t>
            </a:r>
            <a:endParaRPr lang="en-US" altLang="zh-CN" sz="2400" b="1" dirty="0"/>
          </a:p>
          <a:p>
            <a:pPr algn="ctr"/>
            <a:r>
              <a:rPr lang="en-US" altLang="zh-CN" sz="1200" b="1" dirty="0"/>
              <a:t>(</a:t>
            </a:r>
            <a:r>
              <a:rPr lang="zh-CN" altLang="en-US" sz="1200" b="1" dirty="0"/>
              <a:t>可替换</a:t>
            </a:r>
            <a:r>
              <a:rPr lang="en-US" altLang="zh-CN" sz="1200" b="1" dirty="0"/>
              <a:t>)</a:t>
            </a:r>
            <a:endParaRPr lang="zh-CN" altLang="en-US" sz="1200" dirty="0"/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A95F794C-F5B5-250F-D4FE-C679B20296F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11904" y="3040689"/>
            <a:ext cx="653099" cy="810957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A1D96CE7-B8A6-EBA7-F25F-9F38AD9A998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845265" y="3021489"/>
            <a:ext cx="653099" cy="772834"/>
          </a:xfrm>
          <a:prstGeom prst="rect">
            <a:avLst/>
          </a:prstGeom>
        </p:spPr>
      </p:pic>
      <p:sp>
        <p:nvSpPr>
          <p:cNvPr id="32" name="文本框 31">
            <a:extLst>
              <a:ext uri="{FF2B5EF4-FFF2-40B4-BE49-F238E27FC236}">
                <a16:creationId xmlns:a16="http://schemas.microsoft.com/office/drawing/2014/main" id="{E3B75EFD-962C-07D0-2C95-34661A6D6E05}"/>
              </a:ext>
            </a:extLst>
          </p:cNvPr>
          <p:cNvSpPr txBox="1"/>
          <p:nvPr/>
        </p:nvSpPr>
        <p:spPr>
          <a:xfrm>
            <a:off x="8672015" y="3807749"/>
            <a:ext cx="110799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b="1" dirty="0" err="1"/>
              <a:t>PyAudio</a:t>
            </a:r>
            <a:endParaRPr lang="en-US" altLang="zh-CN" sz="1400" b="1" dirty="0"/>
          </a:p>
          <a:p>
            <a:pPr algn="ctr"/>
            <a:r>
              <a:rPr lang="zh-CN" altLang="en-US" sz="1200" dirty="0"/>
              <a:t>系统音频获取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BCEFF1DE-B554-38EC-2AE5-189A9159E461}"/>
              </a:ext>
            </a:extLst>
          </p:cNvPr>
          <p:cNvSpPr txBox="1"/>
          <p:nvPr/>
        </p:nvSpPr>
        <p:spPr>
          <a:xfrm>
            <a:off x="5970080" y="3437914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/>
              <a:t>调用</a:t>
            </a:r>
          </a:p>
        </p:txBody>
      </p:sp>
      <p:cxnSp>
        <p:nvCxnSpPr>
          <p:cNvPr id="34" name="直接箭头连接符 33">
            <a:extLst>
              <a:ext uri="{FF2B5EF4-FFF2-40B4-BE49-F238E27FC236}">
                <a16:creationId xmlns:a16="http://schemas.microsoft.com/office/drawing/2014/main" id="{8A782207-A9E7-4E82-53ED-90303B7C6312}"/>
              </a:ext>
            </a:extLst>
          </p:cNvPr>
          <p:cNvCxnSpPr>
            <a:cxnSpLocks/>
          </p:cNvCxnSpPr>
          <p:nvPr/>
        </p:nvCxnSpPr>
        <p:spPr>
          <a:xfrm flipH="1" flipV="1">
            <a:off x="5978077" y="3342197"/>
            <a:ext cx="497712" cy="22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图形 34">
            <a:extLst>
              <a:ext uri="{FF2B5EF4-FFF2-40B4-BE49-F238E27FC236}">
                <a16:creationId xmlns:a16="http://schemas.microsoft.com/office/drawing/2014/main" id="{C68CDFE4-F777-1F2C-9E48-EB42CA76BF9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133960" y="4608750"/>
            <a:ext cx="796559" cy="700006"/>
          </a:xfrm>
          <a:prstGeom prst="rect">
            <a:avLst/>
          </a:prstGeom>
        </p:spPr>
      </p:pic>
      <p:sp>
        <p:nvSpPr>
          <p:cNvPr id="36" name="文本框 35">
            <a:extLst>
              <a:ext uri="{FF2B5EF4-FFF2-40B4-BE49-F238E27FC236}">
                <a16:creationId xmlns:a16="http://schemas.microsoft.com/office/drawing/2014/main" id="{A5A93540-D9A6-356B-BFB2-2DC558AB1C82}"/>
              </a:ext>
            </a:extLst>
          </p:cNvPr>
          <p:cNvSpPr txBox="1"/>
          <p:nvPr/>
        </p:nvSpPr>
        <p:spPr>
          <a:xfrm>
            <a:off x="9857756" y="3807749"/>
            <a:ext cx="95250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b="1"/>
              <a:t>NumPy</a:t>
            </a:r>
            <a:endParaRPr lang="en-US" altLang="zh-CN" sz="1400" b="1" dirty="0"/>
          </a:p>
          <a:p>
            <a:pPr algn="ctr"/>
            <a:r>
              <a:rPr lang="zh-CN" altLang="en-US" sz="1200" dirty="0"/>
              <a:t>音频流处理</a:t>
            </a:r>
          </a:p>
        </p:txBody>
      </p:sp>
      <p:pic>
        <p:nvPicPr>
          <p:cNvPr id="37" name="图形 36">
            <a:extLst>
              <a:ext uri="{FF2B5EF4-FFF2-40B4-BE49-F238E27FC236}">
                <a16:creationId xmlns:a16="http://schemas.microsoft.com/office/drawing/2014/main" id="{54C1BB60-B3C8-3A2F-E7EF-A70E0E778E2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874358" y="3021489"/>
            <a:ext cx="822864" cy="822864"/>
          </a:xfrm>
          <a:prstGeom prst="rect">
            <a:avLst/>
          </a:prstGeom>
        </p:spPr>
      </p:pic>
      <p:sp>
        <p:nvSpPr>
          <p:cNvPr id="38" name="文本框 37">
            <a:extLst>
              <a:ext uri="{FF2B5EF4-FFF2-40B4-BE49-F238E27FC236}">
                <a16:creationId xmlns:a16="http://schemas.microsoft.com/office/drawing/2014/main" id="{AEFFCBE4-93B2-A55C-6014-88662E8F60F1}"/>
              </a:ext>
            </a:extLst>
          </p:cNvPr>
          <p:cNvSpPr txBox="1"/>
          <p:nvPr/>
        </p:nvSpPr>
        <p:spPr>
          <a:xfrm>
            <a:off x="6785654" y="5353803"/>
            <a:ext cx="148951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b="1" dirty="0" err="1"/>
              <a:t>PyAudioWPatch</a:t>
            </a:r>
            <a:endParaRPr lang="en-US" altLang="zh-CN" sz="1400" b="1" dirty="0"/>
          </a:p>
          <a:p>
            <a:pPr algn="ctr"/>
            <a:r>
              <a:rPr lang="en-US" altLang="zh-CN" sz="1200" dirty="0"/>
              <a:t>Windows</a:t>
            </a:r>
            <a:r>
              <a:rPr lang="zh-CN" altLang="en-US" sz="1200" dirty="0"/>
              <a:t>系统兼容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EAEBD99A-A86E-B786-D4AE-4471E59E6850}"/>
              </a:ext>
            </a:extLst>
          </p:cNvPr>
          <p:cNvSpPr txBox="1"/>
          <p:nvPr/>
        </p:nvSpPr>
        <p:spPr>
          <a:xfrm>
            <a:off x="8323221" y="5333948"/>
            <a:ext cx="116570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/>
              <a:t>阿里云</a:t>
            </a:r>
            <a:endParaRPr lang="en-US" altLang="zh-CN" sz="1400" b="1" dirty="0"/>
          </a:p>
          <a:p>
            <a:pPr algn="ctr"/>
            <a:r>
              <a:rPr lang="zh-CN" altLang="en-US" sz="1200" dirty="0"/>
              <a:t>音频识别</a:t>
            </a:r>
            <a:r>
              <a:rPr lang="en-US" altLang="zh-CN" sz="1200" dirty="0"/>
              <a:t>/</a:t>
            </a:r>
            <a:r>
              <a:rPr lang="zh-CN" altLang="en-US" sz="1200" dirty="0"/>
              <a:t>翻译</a:t>
            </a:r>
          </a:p>
        </p:txBody>
      </p:sp>
      <p:sp>
        <p:nvSpPr>
          <p:cNvPr id="40" name="矩形: 圆角 39">
            <a:extLst>
              <a:ext uri="{FF2B5EF4-FFF2-40B4-BE49-F238E27FC236}">
                <a16:creationId xmlns:a16="http://schemas.microsoft.com/office/drawing/2014/main" id="{807B90B0-7ED4-AD18-156F-5C0B98EA8C84}"/>
              </a:ext>
            </a:extLst>
          </p:cNvPr>
          <p:cNvSpPr/>
          <p:nvPr/>
        </p:nvSpPr>
        <p:spPr>
          <a:xfrm>
            <a:off x="1672606" y="4642821"/>
            <a:ext cx="4229711" cy="142196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>
            <a:noAutofit/>
          </a:bodyPr>
          <a:lstStyle/>
          <a:p>
            <a:pPr algn="ctr"/>
            <a:endParaRPr lang="zh-CN" altLang="en-US" sz="1400" baseline="-2500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36C68EE8-F8AA-C3BF-D7AD-93132ED72C37}"/>
              </a:ext>
            </a:extLst>
          </p:cNvPr>
          <p:cNvSpPr txBox="1"/>
          <p:nvPr/>
        </p:nvSpPr>
        <p:spPr>
          <a:xfrm>
            <a:off x="2933941" y="5511613"/>
            <a:ext cx="110799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/>
              <a:t>Electron</a:t>
            </a:r>
          </a:p>
          <a:p>
            <a:pPr algn="ctr"/>
            <a:r>
              <a:rPr lang="zh-CN" altLang="en-US" sz="1200" dirty="0"/>
              <a:t>桌面开发框架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BB9E8622-6F6D-4F23-2DC1-3E5BB3916AFC}"/>
              </a:ext>
            </a:extLst>
          </p:cNvPr>
          <p:cNvSpPr txBox="1"/>
          <p:nvPr/>
        </p:nvSpPr>
        <p:spPr>
          <a:xfrm>
            <a:off x="1788499" y="4986616"/>
            <a:ext cx="11079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/>
              <a:t>客户端</a:t>
            </a:r>
            <a:endParaRPr lang="en-US" altLang="zh-CN" sz="2400" b="1" dirty="0"/>
          </a:p>
          <a:p>
            <a:pPr algn="ctr"/>
            <a:r>
              <a:rPr lang="zh-CN" altLang="en-US" sz="2400" b="1" dirty="0"/>
              <a:t>集成</a:t>
            </a:r>
            <a:endParaRPr lang="zh-CN" altLang="en-US" sz="2400" dirty="0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709D6463-E19C-E5C1-BB71-851B32B43937}"/>
              </a:ext>
            </a:extLst>
          </p:cNvPr>
          <p:cNvSpPr txBox="1"/>
          <p:nvPr/>
        </p:nvSpPr>
        <p:spPr>
          <a:xfrm>
            <a:off x="4324899" y="5499502"/>
            <a:ext cx="133402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/>
              <a:t>Electron Vite</a:t>
            </a:r>
          </a:p>
          <a:p>
            <a:pPr algn="ctr"/>
            <a:r>
              <a:rPr lang="en-US" altLang="zh-CN" sz="1200" dirty="0"/>
              <a:t>Electron</a:t>
            </a:r>
            <a:r>
              <a:rPr lang="zh-CN" altLang="en-US" sz="1200" dirty="0"/>
              <a:t>构建工具</a:t>
            </a:r>
          </a:p>
        </p:txBody>
      </p:sp>
      <p:pic>
        <p:nvPicPr>
          <p:cNvPr id="44" name="图形 43">
            <a:extLst>
              <a:ext uri="{FF2B5EF4-FFF2-40B4-BE49-F238E27FC236}">
                <a16:creationId xmlns:a16="http://schemas.microsoft.com/office/drawing/2014/main" id="{BE3A431C-FFFB-6BBD-4190-FB0A12786F2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124387" y="4772397"/>
            <a:ext cx="727105" cy="727105"/>
          </a:xfrm>
          <a:prstGeom prst="rect">
            <a:avLst/>
          </a:prstGeom>
        </p:spPr>
      </p:pic>
      <p:pic>
        <p:nvPicPr>
          <p:cNvPr id="45" name="图形 44">
            <a:extLst>
              <a:ext uri="{FF2B5EF4-FFF2-40B4-BE49-F238E27FC236}">
                <a16:creationId xmlns:a16="http://schemas.microsoft.com/office/drawing/2014/main" id="{6C90914D-52C8-0C12-66F5-64386350BA2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515344" y="4674355"/>
            <a:ext cx="968719" cy="968719"/>
          </a:xfrm>
          <a:prstGeom prst="rect">
            <a:avLst/>
          </a:prstGeom>
        </p:spPr>
      </p:pic>
      <p:cxnSp>
        <p:nvCxnSpPr>
          <p:cNvPr id="46" name="直接箭头连接符 45">
            <a:extLst>
              <a:ext uri="{FF2B5EF4-FFF2-40B4-BE49-F238E27FC236}">
                <a16:creationId xmlns:a16="http://schemas.microsoft.com/office/drawing/2014/main" id="{492EB166-F447-5D8C-2FAD-F9C21759A9EA}"/>
              </a:ext>
            </a:extLst>
          </p:cNvPr>
          <p:cNvCxnSpPr>
            <a:cxnSpLocks/>
          </p:cNvCxnSpPr>
          <p:nvPr/>
        </p:nvCxnSpPr>
        <p:spPr>
          <a:xfrm flipH="1" flipV="1">
            <a:off x="5970080" y="5161233"/>
            <a:ext cx="497712" cy="22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本框 46">
            <a:extLst>
              <a:ext uri="{FF2B5EF4-FFF2-40B4-BE49-F238E27FC236}">
                <a16:creationId xmlns:a16="http://schemas.microsoft.com/office/drawing/2014/main" id="{413C989D-8337-ED11-4AA6-750F07C56B84}"/>
              </a:ext>
            </a:extLst>
          </p:cNvPr>
          <p:cNvSpPr txBox="1"/>
          <p:nvPr/>
        </p:nvSpPr>
        <p:spPr>
          <a:xfrm>
            <a:off x="5980465" y="5272393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/>
              <a:t>集成</a:t>
            </a:r>
          </a:p>
        </p:txBody>
      </p:sp>
      <p:cxnSp>
        <p:nvCxnSpPr>
          <p:cNvPr id="48" name="直接箭头连接符 47">
            <a:extLst>
              <a:ext uri="{FF2B5EF4-FFF2-40B4-BE49-F238E27FC236}">
                <a16:creationId xmlns:a16="http://schemas.microsoft.com/office/drawing/2014/main" id="{48726999-578B-53BD-FE76-A388B418B62C}"/>
              </a:ext>
            </a:extLst>
          </p:cNvPr>
          <p:cNvCxnSpPr>
            <a:cxnSpLocks/>
          </p:cNvCxnSpPr>
          <p:nvPr/>
        </p:nvCxnSpPr>
        <p:spPr>
          <a:xfrm>
            <a:off x="3206464" y="4241304"/>
            <a:ext cx="0" cy="34284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本框 48">
            <a:extLst>
              <a:ext uri="{FF2B5EF4-FFF2-40B4-BE49-F238E27FC236}">
                <a16:creationId xmlns:a16="http://schemas.microsoft.com/office/drawing/2014/main" id="{786BBFA8-DAAC-B312-EDC9-4B1B9A13D05E}"/>
              </a:ext>
            </a:extLst>
          </p:cNvPr>
          <p:cNvSpPr txBox="1"/>
          <p:nvPr/>
        </p:nvSpPr>
        <p:spPr>
          <a:xfrm>
            <a:off x="3261917" y="4252711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/>
              <a:t>集成</a:t>
            </a:r>
          </a:p>
        </p:txBody>
      </p:sp>
      <p:cxnSp>
        <p:nvCxnSpPr>
          <p:cNvPr id="50" name="连接符: 肘形 49">
            <a:extLst>
              <a:ext uri="{FF2B5EF4-FFF2-40B4-BE49-F238E27FC236}">
                <a16:creationId xmlns:a16="http://schemas.microsoft.com/office/drawing/2014/main" id="{BD694880-6A7C-6377-4A6C-DD2344DECBA1}"/>
              </a:ext>
            </a:extLst>
          </p:cNvPr>
          <p:cNvCxnSpPr>
            <a:cxnSpLocks/>
            <a:stCxn id="5" idx="1"/>
            <a:endCxn id="40" idx="1"/>
          </p:cNvCxnSpPr>
          <p:nvPr/>
        </p:nvCxnSpPr>
        <p:spPr>
          <a:xfrm rot="10800000" flipH="1" flipV="1">
            <a:off x="1672604" y="1566734"/>
            <a:ext cx="1" cy="3787069"/>
          </a:xfrm>
          <a:prstGeom prst="bentConnector3">
            <a:avLst>
              <a:gd name="adj1" fmla="val -2286000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文本框 50">
            <a:extLst>
              <a:ext uri="{FF2B5EF4-FFF2-40B4-BE49-F238E27FC236}">
                <a16:creationId xmlns:a16="http://schemas.microsoft.com/office/drawing/2014/main" id="{CFCD376F-7ACE-1AD5-3278-9F8ED4E19E68}"/>
              </a:ext>
            </a:extLst>
          </p:cNvPr>
          <p:cNvSpPr txBox="1"/>
          <p:nvPr/>
        </p:nvSpPr>
        <p:spPr>
          <a:xfrm>
            <a:off x="897394" y="3254017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/>
              <a:t>集成</a:t>
            </a:r>
          </a:p>
        </p:txBody>
      </p:sp>
      <p:pic>
        <p:nvPicPr>
          <p:cNvPr id="52" name="图片 51">
            <a:extLst>
              <a:ext uri="{FF2B5EF4-FFF2-40B4-BE49-F238E27FC236}">
                <a16:creationId xmlns:a16="http://schemas.microsoft.com/office/drawing/2014/main" id="{E4F6516C-E77D-F38A-CEBF-4AC03AD85183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224044" y="4803172"/>
            <a:ext cx="1326219" cy="397866"/>
          </a:xfrm>
          <a:prstGeom prst="rect">
            <a:avLst/>
          </a:prstGeom>
        </p:spPr>
      </p:pic>
      <p:pic>
        <p:nvPicPr>
          <p:cNvPr id="53" name="图片 52">
            <a:extLst>
              <a:ext uri="{FF2B5EF4-FFF2-40B4-BE49-F238E27FC236}">
                <a16:creationId xmlns:a16="http://schemas.microsoft.com/office/drawing/2014/main" id="{F8383560-78A7-6514-1C8C-A1FB62860EC7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798159" y="4546547"/>
            <a:ext cx="741650" cy="749141"/>
          </a:xfrm>
          <a:prstGeom prst="rect">
            <a:avLst/>
          </a:prstGeom>
        </p:spPr>
      </p:pic>
      <p:sp>
        <p:nvSpPr>
          <p:cNvPr id="54" name="文本框 53">
            <a:extLst>
              <a:ext uri="{FF2B5EF4-FFF2-40B4-BE49-F238E27FC236}">
                <a16:creationId xmlns:a16="http://schemas.microsoft.com/office/drawing/2014/main" id="{941982DA-D7EB-B901-5010-BC9C7E2C4AF0}"/>
              </a:ext>
            </a:extLst>
          </p:cNvPr>
          <p:cNvSpPr txBox="1"/>
          <p:nvPr/>
        </p:nvSpPr>
        <p:spPr>
          <a:xfrm>
            <a:off x="9563846" y="5345536"/>
            <a:ext cx="126509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b="1" dirty="0" err="1"/>
              <a:t>PyInstaller</a:t>
            </a:r>
            <a:endParaRPr lang="en-US" altLang="zh-CN" sz="1400" b="1" dirty="0"/>
          </a:p>
          <a:p>
            <a:pPr algn="ctr"/>
            <a:r>
              <a:rPr lang="en-US" altLang="zh-CN" sz="1200" dirty="0"/>
              <a:t>Python</a:t>
            </a:r>
            <a:r>
              <a:rPr lang="zh-CN" altLang="en-US" sz="1200" dirty="0"/>
              <a:t>程序打包</a:t>
            </a:r>
          </a:p>
        </p:txBody>
      </p:sp>
      <p:pic>
        <p:nvPicPr>
          <p:cNvPr id="3" name="图形 2">
            <a:extLst>
              <a:ext uri="{FF2B5EF4-FFF2-40B4-BE49-F238E27FC236}">
                <a16:creationId xmlns:a16="http://schemas.microsoft.com/office/drawing/2014/main" id="{B18FF66E-6F99-A55C-2858-CFDF29196059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7110497" y="1062350"/>
            <a:ext cx="657079" cy="57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5842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0031CB-D765-5552-3BB6-2062CC17A5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D7E98988-8062-D146-2176-4C6444785CE7}"/>
              </a:ext>
            </a:extLst>
          </p:cNvPr>
          <p:cNvSpPr/>
          <p:nvPr/>
        </p:nvSpPr>
        <p:spPr>
          <a:xfrm>
            <a:off x="1672606" y="2765683"/>
            <a:ext cx="4229711" cy="142196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>
            <a:noAutofit/>
          </a:bodyPr>
          <a:lstStyle/>
          <a:p>
            <a:pPr algn="ctr"/>
            <a:endParaRPr lang="zh-CN" altLang="en-US" sz="1400" baseline="-2500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7118AD71-83BD-1751-1E42-6257B2E12038}"/>
              </a:ext>
            </a:extLst>
          </p:cNvPr>
          <p:cNvSpPr/>
          <p:nvPr/>
        </p:nvSpPr>
        <p:spPr>
          <a:xfrm>
            <a:off x="1672605" y="855752"/>
            <a:ext cx="9444707" cy="142196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>
            <a:noAutofit/>
          </a:bodyPr>
          <a:lstStyle/>
          <a:p>
            <a:pPr algn="ctr"/>
            <a:endParaRPr lang="zh-CN" altLang="en-US" sz="1400" baseline="-25000" dirty="0">
              <a:solidFill>
                <a:srgbClr val="000000"/>
              </a:solidFill>
              <a:latin typeface="+mn-ea"/>
            </a:endParaRPr>
          </a:p>
        </p:txBody>
      </p:sp>
      <p:pic>
        <p:nvPicPr>
          <p:cNvPr id="7" name="图形 6">
            <a:extLst>
              <a:ext uri="{FF2B5EF4-FFF2-40B4-BE49-F238E27FC236}">
                <a16:creationId xmlns:a16="http://schemas.microsoft.com/office/drawing/2014/main" id="{A3FFA1F0-C1A5-1FE4-B0BA-EA4B5CA21D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56351" y="1148544"/>
            <a:ext cx="599788" cy="519663"/>
          </a:xfrm>
          <a:prstGeom prst="rect">
            <a:avLst/>
          </a:prstGeom>
        </p:spPr>
      </p:pic>
      <p:pic>
        <p:nvPicPr>
          <p:cNvPr id="8" name="图形 7">
            <a:extLst>
              <a:ext uri="{FF2B5EF4-FFF2-40B4-BE49-F238E27FC236}">
                <a16:creationId xmlns:a16="http://schemas.microsoft.com/office/drawing/2014/main" id="{19843E8E-42B3-A693-3CA8-1C7B074B0E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83980" y="1067952"/>
            <a:ext cx="599788" cy="599788"/>
          </a:xfrm>
          <a:prstGeom prst="rect">
            <a:avLst/>
          </a:prstGeom>
        </p:spPr>
      </p:pic>
      <p:pic>
        <p:nvPicPr>
          <p:cNvPr id="10" name="图形 9">
            <a:extLst>
              <a:ext uri="{FF2B5EF4-FFF2-40B4-BE49-F238E27FC236}">
                <a16:creationId xmlns:a16="http://schemas.microsoft.com/office/drawing/2014/main" id="{736F0693-9E31-999C-3429-98CD2E0683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074716" y="974106"/>
            <a:ext cx="476171" cy="712018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AF126C0F-C27C-59AC-6DB2-9BD55AA5760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26888" y="1262753"/>
            <a:ext cx="1377079" cy="348352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DF9E8E7B-1509-E24E-F635-E456CCDB74E7}"/>
              </a:ext>
            </a:extLst>
          </p:cNvPr>
          <p:cNvSpPr txBox="1"/>
          <p:nvPr/>
        </p:nvSpPr>
        <p:spPr>
          <a:xfrm>
            <a:off x="2684986" y="1694364"/>
            <a:ext cx="15680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b="1" dirty="0"/>
              <a:t>Vue3</a:t>
            </a:r>
          </a:p>
          <a:p>
            <a:r>
              <a:rPr lang="en-US" altLang="zh-CN" sz="1000" dirty="0"/>
              <a:t>Development Framework</a:t>
            </a:r>
            <a:endParaRPr lang="zh-CN" altLang="en-US" sz="1000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05847F5-F477-31BD-86F0-316FD373263C}"/>
              </a:ext>
            </a:extLst>
          </p:cNvPr>
          <p:cNvSpPr txBox="1"/>
          <p:nvPr/>
        </p:nvSpPr>
        <p:spPr>
          <a:xfrm>
            <a:off x="4156246" y="1697610"/>
            <a:ext cx="15183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b="1" dirty="0"/>
              <a:t>TypeScript</a:t>
            </a:r>
          </a:p>
          <a:p>
            <a:pPr algn="ctr"/>
            <a:r>
              <a:rPr lang="en-US" altLang="zh-CN" sz="1000" dirty="0"/>
              <a:t>Programming Language</a:t>
            </a:r>
            <a:endParaRPr lang="zh-CN" altLang="en-US" sz="1000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F359DB2-AC9C-C613-B983-0BADCA8A8199}"/>
              </a:ext>
            </a:extLst>
          </p:cNvPr>
          <p:cNvSpPr txBox="1"/>
          <p:nvPr/>
        </p:nvSpPr>
        <p:spPr>
          <a:xfrm>
            <a:off x="6892711" y="1703682"/>
            <a:ext cx="12426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b="1" dirty="0"/>
              <a:t>Vue I18n</a:t>
            </a:r>
          </a:p>
          <a:p>
            <a:pPr algn="ctr"/>
            <a:r>
              <a:rPr lang="en-US" altLang="zh-CN" sz="1000" dirty="0"/>
              <a:t>Internationalization</a:t>
            </a:r>
            <a:endParaRPr lang="zh-CN" altLang="en-US" sz="1000" dirty="0"/>
          </a:p>
        </p:txBody>
      </p:sp>
      <p:pic>
        <p:nvPicPr>
          <p:cNvPr id="15" name="图形 14">
            <a:extLst>
              <a:ext uri="{FF2B5EF4-FFF2-40B4-BE49-F238E27FC236}">
                <a16:creationId xmlns:a16="http://schemas.microsoft.com/office/drawing/2014/main" id="{C8242AE7-D19C-5C8C-9F49-4CD050D098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83546" y="1084212"/>
            <a:ext cx="599788" cy="519663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186F0B62-442B-ECC2-FD62-62FE22DFD238}"/>
              </a:ext>
            </a:extLst>
          </p:cNvPr>
          <p:cNvSpPr txBox="1"/>
          <p:nvPr/>
        </p:nvSpPr>
        <p:spPr>
          <a:xfrm>
            <a:off x="8099018" y="1700371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b="1" dirty="0"/>
              <a:t>Vue Router</a:t>
            </a:r>
          </a:p>
          <a:p>
            <a:pPr algn="ctr"/>
            <a:r>
              <a:rPr lang="en-US" altLang="zh-CN" sz="1000" dirty="0"/>
              <a:t>Routing Management</a:t>
            </a:r>
            <a:endParaRPr lang="zh-CN" altLang="en-US" sz="1000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4D1AD002-C755-F91E-D1C3-C687A53FE1D1}"/>
              </a:ext>
            </a:extLst>
          </p:cNvPr>
          <p:cNvSpPr txBox="1"/>
          <p:nvPr/>
        </p:nvSpPr>
        <p:spPr>
          <a:xfrm>
            <a:off x="5698690" y="1693660"/>
            <a:ext cx="1228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b="1" dirty="0" err="1"/>
              <a:t>Pinia</a:t>
            </a:r>
            <a:endParaRPr lang="en-US" altLang="zh-CN" sz="1400" b="1" dirty="0"/>
          </a:p>
          <a:p>
            <a:pPr algn="ctr"/>
            <a:r>
              <a:rPr lang="en-US" altLang="zh-CN" sz="1000" dirty="0"/>
              <a:t>State Management</a:t>
            </a:r>
            <a:endParaRPr lang="zh-CN" altLang="en-US" sz="1000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2AECAF99-6983-A9C2-4D19-7788D534D87A}"/>
              </a:ext>
            </a:extLst>
          </p:cNvPr>
          <p:cNvSpPr txBox="1"/>
          <p:nvPr/>
        </p:nvSpPr>
        <p:spPr>
          <a:xfrm>
            <a:off x="9446389" y="1700372"/>
            <a:ext cx="14478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b="1" dirty="0"/>
              <a:t>Ant Design Vue</a:t>
            </a:r>
          </a:p>
          <a:p>
            <a:pPr algn="ctr"/>
            <a:r>
              <a:rPr lang="en-US" altLang="zh-CN" sz="1000" dirty="0"/>
              <a:t>UI Component Library</a:t>
            </a:r>
            <a:endParaRPr lang="zh-CN" altLang="en-US" sz="1000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9427DFD-2853-6E7E-53DA-D5515F56D62F}"/>
              </a:ext>
            </a:extLst>
          </p:cNvPr>
          <p:cNvSpPr txBox="1"/>
          <p:nvPr/>
        </p:nvSpPr>
        <p:spPr>
          <a:xfrm>
            <a:off x="1702856" y="1374095"/>
            <a:ext cx="12426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/>
              <a:t>Frontend</a:t>
            </a:r>
            <a:endParaRPr lang="zh-CN" altLang="en-US" sz="2000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C74236DA-2078-DB78-C4ED-FAF9FAC92136}"/>
              </a:ext>
            </a:extLst>
          </p:cNvPr>
          <p:cNvSpPr txBox="1"/>
          <p:nvPr/>
        </p:nvSpPr>
        <p:spPr>
          <a:xfrm>
            <a:off x="2753706" y="3597652"/>
            <a:ext cx="124585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b="1" dirty="0"/>
              <a:t>Node.js</a:t>
            </a:r>
          </a:p>
          <a:p>
            <a:pPr algn="ctr"/>
            <a:r>
              <a:rPr lang="en-US" altLang="zh-CN" sz="1200" dirty="0"/>
              <a:t>Backend Service</a:t>
            </a:r>
            <a:endParaRPr lang="zh-CN" altLang="en-US" sz="1200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28A3423C-F589-9DD8-E556-E3957BD0FA94}"/>
              </a:ext>
            </a:extLst>
          </p:cNvPr>
          <p:cNvSpPr txBox="1"/>
          <p:nvPr/>
        </p:nvSpPr>
        <p:spPr>
          <a:xfrm>
            <a:off x="1659237" y="3284026"/>
            <a:ext cx="11689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/>
              <a:t>Backend</a:t>
            </a:r>
            <a:endParaRPr lang="zh-CN" altLang="en-US" sz="2000" dirty="0"/>
          </a:p>
        </p:txBody>
      </p:sp>
      <p:pic>
        <p:nvPicPr>
          <p:cNvPr id="22" name="图形 21">
            <a:extLst>
              <a:ext uri="{FF2B5EF4-FFF2-40B4-BE49-F238E27FC236}">
                <a16:creationId xmlns:a16="http://schemas.microsoft.com/office/drawing/2014/main" id="{1565AB99-909B-8246-A8F6-0CF33E04AF6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824688" y="2902399"/>
            <a:ext cx="1131906" cy="695253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BF0ADC4D-736D-E976-D7F7-EA0B6E8860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96284" y="3118597"/>
            <a:ext cx="1377079" cy="348352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656F4724-F957-96A1-C8E9-098DCEB5127C}"/>
              </a:ext>
            </a:extLst>
          </p:cNvPr>
          <p:cNvSpPr txBox="1"/>
          <p:nvPr/>
        </p:nvSpPr>
        <p:spPr>
          <a:xfrm>
            <a:off x="3990990" y="3597652"/>
            <a:ext cx="178766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b="1" dirty="0"/>
              <a:t>TypeScript</a:t>
            </a:r>
          </a:p>
          <a:p>
            <a:pPr algn="ctr"/>
            <a:r>
              <a:rPr lang="en-US" altLang="zh-CN" sz="1200" dirty="0"/>
              <a:t>Programming Language</a:t>
            </a:r>
            <a:endParaRPr lang="zh-CN" altLang="en-US" sz="1200" dirty="0"/>
          </a:p>
        </p:txBody>
      </p: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CF7C63C1-7261-11AF-1E30-8D6F18C3E7ED}"/>
              </a:ext>
            </a:extLst>
          </p:cNvPr>
          <p:cNvCxnSpPr/>
          <p:nvPr/>
        </p:nvCxnSpPr>
        <p:spPr>
          <a:xfrm>
            <a:off x="3209558" y="2297050"/>
            <a:ext cx="0" cy="421913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id="{EECD71D9-EC3E-655D-6410-9A8A2F4143E9}"/>
              </a:ext>
            </a:extLst>
          </p:cNvPr>
          <p:cNvSpPr txBox="1"/>
          <p:nvPr/>
        </p:nvSpPr>
        <p:spPr>
          <a:xfrm>
            <a:off x="3298442" y="2360352"/>
            <a:ext cx="17956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b="1" dirty="0"/>
              <a:t>IPC Communication</a:t>
            </a:r>
            <a:endParaRPr lang="zh-CN" altLang="en-US" sz="1200" b="1" dirty="0"/>
          </a:p>
        </p:txBody>
      </p:sp>
      <p:sp>
        <p:nvSpPr>
          <p:cNvPr id="27" name="矩形: 圆角 26">
            <a:extLst>
              <a:ext uri="{FF2B5EF4-FFF2-40B4-BE49-F238E27FC236}">
                <a16:creationId xmlns:a16="http://schemas.microsoft.com/office/drawing/2014/main" id="{ED7881A5-2107-1F00-6828-662C82A31D2D}"/>
              </a:ext>
            </a:extLst>
          </p:cNvPr>
          <p:cNvSpPr/>
          <p:nvPr/>
        </p:nvSpPr>
        <p:spPr>
          <a:xfrm>
            <a:off x="6617636" y="2748414"/>
            <a:ext cx="4499675" cy="3316373"/>
          </a:xfrm>
          <a:prstGeom prst="roundRect">
            <a:avLst>
              <a:gd name="adj" fmla="val 11856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>
            <a:noAutofit/>
          </a:bodyPr>
          <a:lstStyle/>
          <a:p>
            <a:pPr algn="ctr"/>
            <a:endParaRPr lang="zh-CN" altLang="en-US" sz="1400" baseline="-2500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58D71BF0-1A0E-FE36-0EC3-B8CD93B41251}"/>
              </a:ext>
            </a:extLst>
          </p:cNvPr>
          <p:cNvSpPr txBox="1"/>
          <p:nvPr/>
        </p:nvSpPr>
        <p:spPr>
          <a:xfrm>
            <a:off x="7599113" y="3782318"/>
            <a:ext cx="103403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/>
              <a:t>Python</a:t>
            </a:r>
          </a:p>
          <a:p>
            <a:pPr algn="ctr"/>
            <a:r>
              <a:rPr lang="en-US" altLang="zh-CN" sz="1000" dirty="0"/>
              <a:t>Programming Language</a:t>
            </a:r>
            <a:endParaRPr lang="zh-CN" altLang="en-US" sz="1000" dirty="0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C91B585A-5940-D5CC-85AD-1FAF0EB4389B}"/>
              </a:ext>
            </a:extLst>
          </p:cNvPr>
          <p:cNvSpPr txBox="1"/>
          <p:nvPr/>
        </p:nvSpPr>
        <p:spPr>
          <a:xfrm>
            <a:off x="6607019" y="3250025"/>
            <a:ext cx="121550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/>
              <a:t>Caption Engine </a:t>
            </a:r>
            <a:r>
              <a:rPr lang="en-US" altLang="zh-CN" sz="900" b="1" dirty="0"/>
              <a:t>(Replaceable)</a:t>
            </a:r>
            <a:endParaRPr lang="zh-CN" altLang="en-US" sz="900" b="1" dirty="0"/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395C2532-2E43-B52E-F7BD-45C1F4A0E2A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11904" y="3040689"/>
            <a:ext cx="653099" cy="810957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A1843B54-7664-AB87-7A19-90CE33D947C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845265" y="3021489"/>
            <a:ext cx="653099" cy="772834"/>
          </a:xfrm>
          <a:prstGeom prst="rect">
            <a:avLst/>
          </a:prstGeom>
        </p:spPr>
      </p:pic>
      <p:sp>
        <p:nvSpPr>
          <p:cNvPr id="32" name="文本框 31">
            <a:extLst>
              <a:ext uri="{FF2B5EF4-FFF2-40B4-BE49-F238E27FC236}">
                <a16:creationId xmlns:a16="http://schemas.microsoft.com/office/drawing/2014/main" id="{0B7330A4-BE45-3228-D1EC-0E2EB2DD072E}"/>
              </a:ext>
            </a:extLst>
          </p:cNvPr>
          <p:cNvSpPr txBox="1"/>
          <p:nvPr/>
        </p:nvSpPr>
        <p:spPr>
          <a:xfrm>
            <a:off x="8727584" y="3807749"/>
            <a:ext cx="97863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err="1"/>
              <a:t>PyAudio</a:t>
            </a:r>
            <a:endParaRPr lang="en-US" altLang="zh-CN" sz="1400" b="1" dirty="0"/>
          </a:p>
          <a:p>
            <a:pPr algn="ctr"/>
            <a:r>
              <a:rPr lang="en-US" altLang="zh-CN" sz="1000" dirty="0"/>
              <a:t>System Audio Capture</a:t>
            </a:r>
            <a:endParaRPr lang="zh-CN" altLang="en-US" sz="1000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A02F5474-9762-6CF1-E69F-F1832B164649}"/>
              </a:ext>
            </a:extLst>
          </p:cNvPr>
          <p:cNvSpPr txBox="1"/>
          <p:nvPr/>
        </p:nvSpPr>
        <p:spPr>
          <a:xfrm>
            <a:off x="6000537" y="3437914"/>
            <a:ext cx="4828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b="1" dirty="0"/>
              <a:t>Call</a:t>
            </a:r>
            <a:endParaRPr lang="zh-CN" altLang="en-US" sz="1400" b="1" dirty="0"/>
          </a:p>
        </p:txBody>
      </p:sp>
      <p:cxnSp>
        <p:nvCxnSpPr>
          <p:cNvPr id="34" name="直接箭头连接符 33">
            <a:extLst>
              <a:ext uri="{FF2B5EF4-FFF2-40B4-BE49-F238E27FC236}">
                <a16:creationId xmlns:a16="http://schemas.microsoft.com/office/drawing/2014/main" id="{F85DCC64-EA97-B298-0383-7860418F463D}"/>
              </a:ext>
            </a:extLst>
          </p:cNvPr>
          <p:cNvCxnSpPr>
            <a:cxnSpLocks/>
          </p:cNvCxnSpPr>
          <p:nvPr/>
        </p:nvCxnSpPr>
        <p:spPr>
          <a:xfrm flipH="1" flipV="1">
            <a:off x="5978077" y="3342197"/>
            <a:ext cx="497712" cy="22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图形 34">
            <a:extLst>
              <a:ext uri="{FF2B5EF4-FFF2-40B4-BE49-F238E27FC236}">
                <a16:creationId xmlns:a16="http://schemas.microsoft.com/office/drawing/2014/main" id="{C5588777-6FC4-6690-CD60-BE69642364D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090712" y="4608750"/>
            <a:ext cx="796559" cy="700006"/>
          </a:xfrm>
          <a:prstGeom prst="rect">
            <a:avLst/>
          </a:prstGeom>
        </p:spPr>
      </p:pic>
      <p:sp>
        <p:nvSpPr>
          <p:cNvPr id="36" name="文本框 35">
            <a:extLst>
              <a:ext uri="{FF2B5EF4-FFF2-40B4-BE49-F238E27FC236}">
                <a16:creationId xmlns:a16="http://schemas.microsoft.com/office/drawing/2014/main" id="{F2E6D5A8-B69C-DCCF-5B64-59790865EB5F}"/>
              </a:ext>
            </a:extLst>
          </p:cNvPr>
          <p:cNvSpPr txBox="1"/>
          <p:nvPr/>
        </p:nvSpPr>
        <p:spPr>
          <a:xfrm>
            <a:off x="9824419" y="3802986"/>
            <a:ext cx="102096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/>
              <a:t>NumPy</a:t>
            </a:r>
          </a:p>
          <a:p>
            <a:pPr algn="ctr"/>
            <a:r>
              <a:rPr lang="en-US" altLang="zh-CN" sz="1000" dirty="0"/>
              <a:t>Audio Stream Processing</a:t>
            </a:r>
            <a:endParaRPr lang="zh-CN" altLang="en-US" sz="1000" dirty="0"/>
          </a:p>
        </p:txBody>
      </p:sp>
      <p:pic>
        <p:nvPicPr>
          <p:cNvPr id="37" name="图形 36">
            <a:extLst>
              <a:ext uri="{FF2B5EF4-FFF2-40B4-BE49-F238E27FC236}">
                <a16:creationId xmlns:a16="http://schemas.microsoft.com/office/drawing/2014/main" id="{08FF4E99-BC02-BB3D-0590-AAAF47AA040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874358" y="3021489"/>
            <a:ext cx="822864" cy="822864"/>
          </a:xfrm>
          <a:prstGeom prst="rect">
            <a:avLst/>
          </a:prstGeom>
        </p:spPr>
      </p:pic>
      <p:sp>
        <p:nvSpPr>
          <p:cNvPr id="38" name="文本框 37">
            <a:extLst>
              <a:ext uri="{FF2B5EF4-FFF2-40B4-BE49-F238E27FC236}">
                <a16:creationId xmlns:a16="http://schemas.microsoft.com/office/drawing/2014/main" id="{B585B013-88E4-F63C-60A9-47BD0317BE7F}"/>
              </a:ext>
            </a:extLst>
          </p:cNvPr>
          <p:cNvSpPr txBox="1"/>
          <p:nvPr/>
        </p:nvSpPr>
        <p:spPr>
          <a:xfrm>
            <a:off x="6693005" y="5308756"/>
            <a:ext cx="154527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err="1"/>
              <a:t>PyAudioWPatch</a:t>
            </a:r>
            <a:endParaRPr lang="en-US" altLang="zh-CN" sz="1400" b="1" dirty="0"/>
          </a:p>
          <a:p>
            <a:pPr algn="ctr"/>
            <a:r>
              <a:rPr lang="en-US" altLang="zh-CN" sz="1000" dirty="0"/>
              <a:t>Windows System Compatibility</a:t>
            </a:r>
            <a:endParaRPr lang="zh-CN" altLang="en-US" sz="1000" dirty="0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F20DC274-9BA0-75EF-450D-FECD119327B3}"/>
              </a:ext>
            </a:extLst>
          </p:cNvPr>
          <p:cNvSpPr txBox="1"/>
          <p:nvPr/>
        </p:nvSpPr>
        <p:spPr>
          <a:xfrm>
            <a:off x="8081600" y="5327253"/>
            <a:ext cx="157348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/>
              <a:t>Alibaba Cloud</a:t>
            </a:r>
          </a:p>
          <a:p>
            <a:pPr algn="ctr"/>
            <a:r>
              <a:rPr lang="en-US" altLang="zh-CN" sz="1000" dirty="0"/>
              <a:t>Speech Recognition/Translation </a:t>
            </a:r>
            <a:endParaRPr lang="zh-CN" altLang="en-US" sz="1000" dirty="0"/>
          </a:p>
        </p:txBody>
      </p:sp>
      <p:sp>
        <p:nvSpPr>
          <p:cNvPr id="40" name="矩形: 圆角 39">
            <a:extLst>
              <a:ext uri="{FF2B5EF4-FFF2-40B4-BE49-F238E27FC236}">
                <a16:creationId xmlns:a16="http://schemas.microsoft.com/office/drawing/2014/main" id="{9FC1C5CF-5B71-8373-E8DE-0D287693CCBE}"/>
              </a:ext>
            </a:extLst>
          </p:cNvPr>
          <p:cNvSpPr/>
          <p:nvPr/>
        </p:nvSpPr>
        <p:spPr>
          <a:xfrm>
            <a:off x="1672606" y="4642821"/>
            <a:ext cx="4229711" cy="142196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>
            <a:noAutofit/>
          </a:bodyPr>
          <a:lstStyle/>
          <a:p>
            <a:pPr algn="ctr"/>
            <a:endParaRPr lang="zh-CN" altLang="en-US" sz="1400" baseline="-2500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13959339-76E5-288A-8BCF-DA8819E05CAC}"/>
              </a:ext>
            </a:extLst>
          </p:cNvPr>
          <p:cNvSpPr txBox="1"/>
          <p:nvPr/>
        </p:nvSpPr>
        <p:spPr>
          <a:xfrm>
            <a:off x="2824688" y="5499502"/>
            <a:ext cx="129319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/>
              <a:t>Electron</a:t>
            </a:r>
          </a:p>
          <a:p>
            <a:pPr algn="ctr"/>
            <a:r>
              <a:rPr lang="en-US" altLang="zh-CN" sz="800" dirty="0"/>
              <a:t>Desktop Development Framework</a:t>
            </a:r>
            <a:endParaRPr lang="zh-CN" altLang="en-US" sz="800" dirty="0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991FDE87-6695-6AB0-0F4A-B3CB6557C5A7}"/>
              </a:ext>
            </a:extLst>
          </p:cNvPr>
          <p:cNvSpPr txBox="1"/>
          <p:nvPr/>
        </p:nvSpPr>
        <p:spPr>
          <a:xfrm>
            <a:off x="1795534" y="5047146"/>
            <a:ext cx="1107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/>
              <a:t>Client-side Integration</a:t>
            </a:r>
            <a:endParaRPr lang="zh-CN" altLang="en-US" sz="1400" b="1" dirty="0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5F2D2B31-B983-FCDB-CE76-2C3C863E1C6B}"/>
              </a:ext>
            </a:extLst>
          </p:cNvPr>
          <p:cNvSpPr txBox="1"/>
          <p:nvPr/>
        </p:nvSpPr>
        <p:spPr>
          <a:xfrm>
            <a:off x="4324899" y="5499502"/>
            <a:ext cx="1334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/>
              <a:t>Electron Vite</a:t>
            </a:r>
          </a:p>
          <a:p>
            <a:pPr algn="ctr"/>
            <a:r>
              <a:rPr lang="en-US" altLang="zh-CN" sz="1000" dirty="0"/>
              <a:t>Electron Build Tool</a:t>
            </a:r>
            <a:endParaRPr lang="zh-CN" altLang="en-US" sz="1000" dirty="0"/>
          </a:p>
        </p:txBody>
      </p:sp>
      <p:pic>
        <p:nvPicPr>
          <p:cNvPr id="44" name="图形 43">
            <a:extLst>
              <a:ext uri="{FF2B5EF4-FFF2-40B4-BE49-F238E27FC236}">
                <a16:creationId xmlns:a16="http://schemas.microsoft.com/office/drawing/2014/main" id="{0D93097C-2F20-BF89-853D-1D274883739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124387" y="4772397"/>
            <a:ext cx="727105" cy="727105"/>
          </a:xfrm>
          <a:prstGeom prst="rect">
            <a:avLst/>
          </a:prstGeom>
        </p:spPr>
      </p:pic>
      <p:pic>
        <p:nvPicPr>
          <p:cNvPr id="45" name="图形 44">
            <a:extLst>
              <a:ext uri="{FF2B5EF4-FFF2-40B4-BE49-F238E27FC236}">
                <a16:creationId xmlns:a16="http://schemas.microsoft.com/office/drawing/2014/main" id="{B9B35543-FCF3-F38C-9303-81C912EE7FA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515344" y="4674355"/>
            <a:ext cx="968719" cy="968719"/>
          </a:xfrm>
          <a:prstGeom prst="rect">
            <a:avLst/>
          </a:prstGeom>
        </p:spPr>
      </p:pic>
      <p:cxnSp>
        <p:nvCxnSpPr>
          <p:cNvPr id="46" name="直接箭头连接符 45">
            <a:extLst>
              <a:ext uri="{FF2B5EF4-FFF2-40B4-BE49-F238E27FC236}">
                <a16:creationId xmlns:a16="http://schemas.microsoft.com/office/drawing/2014/main" id="{75E440AC-361E-8CE2-6F96-7DA2BFB21661}"/>
              </a:ext>
            </a:extLst>
          </p:cNvPr>
          <p:cNvCxnSpPr>
            <a:cxnSpLocks/>
          </p:cNvCxnSpPr>
          <p:nvPr/>
        </p:nvCxnSpPr>
        <p:spPr>
          <a:xfrm flipH="1" flipV="1">
            <a:off x="5970080" y="5161233"/>
            <a:ext cx="497712" cy="22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箭头连接符 47">
            <a:extLst>
              <a:ext uri="{FF2B5EF4-FFF2-40B4-BE49-F238E27FC236}">
                <a16:creationId xmlns:a16="http://schemas.microsoft.com/office/drawing/2014/main" id="{15CF5EA1-1FBD-0028-385A-6B0DD7176B22}"/>
              </a:ext>
            </a:extLst>
          </p:cNvPr>
          <p:cNvCxnSpPr>
            <a:cxnSpLocks/>
          </p:cNvCxnSpPr>
          <p:nvPr/>
        </p:nvCxnSpPr>
        <p:spPr>
          <a:xfrm>
            <a:off x="3206464" y="4241304"/>
            <a:ext cx="0" cy="34284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本框 48">
            <a:extLst>
              <a:ext uri="{FF2B5EF4-FFF2-40B4-BE49-F238E27FC236}">
                <a16:creationId xmlns:a16="http://schemas.microsoft.com/office/drawing/2014/main" id="{012CE707-1133-6E71-5A17-7F503F027770}"/>
              </a:ext>
            </a:extLst>
          </p:cNvPr>
          <p:cNvSpPr txBox="1"/>
          <p:nvPr/>
        </p:nvSpPr>
        <p:spPr>
          <a:xfrm>
            <a:off x="3261917" y="4252711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/>
              <a:t>集成</a:t>
            </a:r>
          </a:p>
        </p:txBody>
      </p:sp>
      <p:cxnSp>
        <p:nvCxnSpPr>
          <p:cNvPr id="50" name="连接符: 肘形 49">
            <a:extLst>
              <a:ext uri="{FF2B5EF4-FFF2-40B4-BE49-F238E27FC236}">
                <a16:creationId xmlns:a16="http://schemas.microsoft.com/office/drawing/2014/main" id="{C3EFA75F-5EAE-0103-8E71-8B0EAD5B008B}"/>
              </a:ext>
            </a:extLst>
          </p:cNvPr>
          <p:cNvCxnSpPr>
            <a:cxnSpLocks/>
            <a:stCxn id="5" idx="1"/>
            <a:endCxn id="40" idx="1"/>
          </p:cNvCxnSpPr>
          <p:nvPr/>
        </p:nvCxnSpPr>
        <p:spPr>
          <a:xfrm rot="10800000" flipH="1" flipV="1">
            <a:off x="1672604" y="1566734"/>
            <a:ext cx="1" cy="3787069"/>
          </a:xfrm>
          <a:prstGeom prst="bentConnector3">
            <a:avLst>
              <a:gd name="adj1" fmla="val -2286000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文本框 50">
            <a:extLst>
              <a:ext uri="{FF2B5EF4-FFF2-40B4-BE49-F238E27FC236}">
                <a16:creationId xmlns:a16="http://schemas.microsoft.com/office/drawing/2014/main" id="{7D7099C7-5F5C-FAE0-CC65-6B9C5E014FE4}"/>
              </a:ext>
            </a:extLst>
          </p:cNvPr>
          <p:cNvSpPr txBox="1"/>
          <p:nvPr/>
        </p:nvSpPr>
        <p:spPr>
          <a:xfrm>
            <a:off x="630112" y="3226781"/>
            <a:ext cx="8018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900" b="1" dirty="0"/>
              <a:t>Integration </a:t>
            </a:r>
            <a:endParaRPr lang="zh-CN" altLang="en-US" sz="900" b="1" dirty="0"/>
          </a:p>
        </p:txBody>
      </p:sp>
      <p:pic>
        <p:nvPicPr>
          <p:cNvPr id="52" name="图片 51">
            <a:extLst>
              <a:ext uri="{FF2B5EF4-FFF2-40B4-BE49-F238E27FC236}">
                <a16:creationId xmlns:a16="http://schemas.microsoft.com/office/drawing/2014/main" id="{20A07955-6BC6-EC13-01A6-A7D487A6EDBE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242578" y="4803172"/>
            <a:ext cx="1326219" cy="397866"/>
          </a:xfrm>
          <a:prstGeom prst="rect">
            <a:avLst/>
          </a:prstGeom>
        </p:spPr>
      </p:pic>
      <p:pic>
        <p:nvPicPr>
          <p:cNvPr id="53" name="图片 52">
            <a:extLst>
              <a:ext uri="{FF2B5EF4-FFF2-40B4-BE49-F238E27FC236}">
                <a16:creationId xmlns:a16="http://schemas.microsoft.com/office/drawing/2014/main" id="{17E6E252-2AA7-D4B1-5EE9-01363249980E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849921" y="4608750"/>
            <a:ext cx="741650" cy="749141"/>
          </a:xfrm>
          <a:prstGeom prst="rect">
            <a:avLst/>
          </a:prstGeom>
        </p:spPr>
      </p:pic>
      <p:sp>
        <p:nvSpPr>
          <p:cNvPr id="54" name="文本框 53">
            <a:extLst>
              <a:ext uri="{FF2B5EF4-FFF2-40B4-BE49-F238E27FC236}">
                <a16:creationId xmlns:a16="http://schemas.microsoft.com/office/drawing/2014/main" id="{C6ADCCB7-9F56-3E3A-F547-17D4D0CD878E}"/>
              </a:ext>
            </a:extLst>
          </p:cNvPr>
          <p:cNvSpPr txBox="1"/>
          <p:nvPr/>
        </p:nvSpPr>
        <p:spPr>
          <a:xfrm>
            <a:off x="9608336" y="5351037"/>
            <a:ext cx="134096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err="1"/>
              <a:t>PyInstaller</a:t>
            </a:r>
            <a:endParaRPr lang="en-US" altLang="zh-CN" sz="1400" b="1" dirty="0"/>
          </a:p>
          <a:p>
            <a:pPr algn="ctr"/>
            <a:r>
              <a:rPr lang="en-US" altLang="zh-CN" sz="1000" dirty="0"/>
              <a:t>Python Program Packaging</a:t>
            </a:r>
            <a:endParaRPr lang="zh-CN" altLang="en-US" sz="1000" dirty="0"/>
          </a:p>
        </p:txBody>
      </p:sp>
      <p:pic>
        <p:nvPicPr>
          <p:cNvPr id="3" name="图形 2">
            <a:extLst>
              <a:ext uri="{FF2B5EF4-FFF2-40B4-BE49-F238E27FC236}">
                <a16:creationId xmlns:a16="http://schemas.microsoft.com/office/drawing/2014/main" id="{3A6ED853-9A8F-BEB1-B4A5-43ACC6BC997F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7172278" y="1062350"/>
            <a:ext cx="657079" cy="574944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E43E1F7A-E196-143A-0DB8-6EB82AFFC740}"/>
              </a:ext>
            </a:extLst>
          </p:cNvPr>
          <p:cNvSpPr txBox="1"/>
          <p:nvPr/>
        </p:nvSpPr>
        <p:spPr>
          <a:xfrm>
            <a:off x="5844719" y="5243789"/>
            <a:ext cx="8018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900" b="1" dirty="0"/>
              <a:t>Integration </a:t>
            </a:r>
            <a:endParaRPr lang="zh-CN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3659418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E74FE-7AC9-542E-AE53-F481AFACE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F59984A3-E3C1-1D19-6E46-46BAFB2DD207}"/>
              </a:ext>
            </a:extLst>
          </p:cNvPr>
          <p:cNvSpPr/>
          <p:nvPr/>
        </p:nvSpPr>
        <p:spPr>
          <a:xfrm>
            <a:off x="1672606" y="2765683"/>
            <a:ext cx="4229711" cy="142196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>
            <a:noAutofit/>
          </a:bodyPr>
          <a:lstStyle/>
          <a:p>
            <a:pPr algn="ctr"/>
            <a:endParaRPr lang="zh-CN" altLang="en-US" sz="1400" baseline="-2500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B8794F11-0F97-551A-4590-863FC7D4D6AD}"/>
              </a:ext>
            </a:extLst>
          </p:cNvPr>
          <p:cNvSpPr/>
          <p:nvPr/>
        </p:nvSpPr>
        <p:spPr>
          <a:xfrm>
            <a:off x="1672605" y="855752"/>
            <a:ext cx="9444707" cy="142196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>
            <a:noAutofit/>
          </a:bodyPr>
          <a:lstStyle/>
          <a:p>
            <a:pPr algn="ctr"/>
            <a:endParaRPr lang="zh-CN" altLang="en-US" sz="1400" baseline="-25000" dirty="0">
              <a:solidFill>
                <a:srgbClr val="000000"/>
              </a:solidFill>
              <a:latin typeface="+mn-ea"/>
            </a:endParaRPr>
          </a:p>
        </p:txBody>
      </p:sp>
      <p:pic>
        <p:nvPicPr>
          <p:cNvPr id="7" name="图形 6">
            <a:extLst>
              <a:ext uri="{FF2B5EF4-FFF2-40B4-BE49-F238E27FC236}">
                <a16:creationId xmlns:a16="http://schemas.microsoft.com/office/drawing/2014/main" id="{464A7F1F-E8D5-2281-1C3E-0CB7901330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35607" y="1080036"/>
            <a:ext cx="599788" cy="519663"/>
          </a:xfrm>
          <a:prstGeom prst="rect">
            <a:avLst/>
          </a:prstGeom>
        </p:spPr>
      </p:pic>
      <p:pic>
        <p:nvPicPr>
          <p:cNvPr id="8" name="图形 7">
            <a:extLst>
              <a:ext uri="{FF2B5EF4-FFF2-40B4-BE49-F238E27FC236}">
                <a16:creationId xmlns:a16="http://schemas.microsoft.com/office/drawing/2014/main" id="{E7C59AFD-C6D3-4F78-EA64-FE668E028C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65446" y="1067952"/>
            <a:ext cx="599788" cy="599788"/>
          </a:xfrm>
          <a:prstGeom prst="rect">
            <a:avLst/>
          </a:prstGeom>
        </p:spPr>
      </p:pic>
      <p:pic>
        <p:nvPicPr>
          <p:cNvPr id="10" name="图形 9">
            <a:extLst>
              <a:ext uri="{FF2B5EF4-FFF2-40B4-BE49-F238E27FC236}">
                <a16:creationId xmlns:a16="http://schemas.microsoft.com/office/drawing/2014/main" id="{629713A3-97E6-FAE7-DD6C-4E013ABEB9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930324" y="934305"/>
            <a:ext cx="476171" cy="712018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2E425EF8-D414-998A-EE99-047A33EB9B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25" y="1210248"/>
            <a:ext cx="1377079" cy="348352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46A50426-E182-3335-BA24-2EC586F9CBFB}"/>
              </a:ext>
            </a:extLst>
          </p:cNvPr>
          <p:cNvSpPr txBox="1"/>
          <p:nvPr/>
        </p:nvSpPr>
        <p:spPr>
          <a:xfrm>
            <a:off x="2876977" y="1631443"/>
            <a:ext cx="108234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b="1" dirty="0"/>
              <a:t>Vue3</a:t>
            </a:r>
          </a:p>
          <a:p>
            <a:pPr algn="ctr"/>
            <a:r>
              <a:rPr lang="ja-JP" altLang="en-US" sz="1000" dirty="0"/>
              <a:t>開発</a:t>
            </a:r>
            <a:endParaRPr lang="en-US" altLang="ja-JP" sz="1000" dirty="0"/>
          </a:p>
          <a:p>
            <a:pPr algn="ctr"/>
            <a:r>
              <a:rPr lang="ja-JP" altLang="en-US" sz="1000" dirty="0"/>
              <a:t>フレームワーク</a:t>
            </a:r>
            <a:endParaRPr lang="zh-CN" altLang="en-US" sz="1000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AD81B66-70B4-C472-6906-395195BE5463}"/>
              </a:ext>
            </a:extLst>
          </p:cNvPr>
          <p:cNvSpPr txBox="1"/>
          <p:nvPr/>
        </p:nvSpPr>
        <p:spPr>
          <a:xfrm>
            <a:off x="4205292" y="1611616"/>
            <a:ext cx="1082348" cy="6586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b="1" dirty="0"/>
              <a:t>TypeScript</a:t>
            </a:r>
          </a:p>
          <a:p>
            <a:pPr algn="ctr"/>
            <a:r>
              <a:rPr lang="ja-JP" altLang="en-US" sz="1000" dirty="0"/>
              <a:t>プログラミング</a:t>
            </a:r>
            <a:endParaRPr lang="en-US" altLang="ja-JP" sz="1000" dirty="0"/>
          </a:p>
          <a:p>
            <a:pPr algn="ctr"/>
            <a:r>
              <a:rPr lang="ja-JP" altLang="en-US" sz="1000" dirty="0"/>
              <a:t>言語</a:t>
            </a:r>
            <a:endParaRPr lang="zh-CN" altLang="en-US" sz="1000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298B5E5-D079-21BB-ED3A-B800E72F936E}"/>
              </a:ext>
            </a:extLst>
          </p:cNvPr>
          <p:cNvSpPr txBox="1"/>
          <p:nvPr/>
        </p:nvSpPr>
        <p:spPr>
          <a:xfrm>
            <a:off x="6802980" y="1554443"/>
            <a:ext cx="1210589" cy="7232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b="1" dirty="0"/>
              <a:t>Vue I18n</a:t>
            </a:r>
          </a:p>
          <a:p>
            <a:pPr algn="ctr"/>
            <a:r>
              <a:rPr lang="ja-JP" altLang="en-US" sz="1000" dirty="0"/>
              <a:t>インターナショナ</a:t>
            </a:r>
            <a:endParaRPr lang="en-US" altLang="ja-JP" sz="1000" dirty="0"/>
          </a:p>
          <a:p>
            <a:pPr algn="ctr"/>
            <a:r>
              <a:rPr lang="ja-JP" altLang="en-US" sz="1000" dirty="0"/>
              <a:t>ライゼーション</a:t>
            </a:r>
            <a:endParaRPr lang="zh-CN" altLang="en-US" sz="1000" dirty="0"/>
          </a:p>
        </p:txBody>
      </p:sp>
      <p:pic>
        <p:nvPicPr>
          <p:cNvPr id="15" name="图形 14">
            <a:extLst>
              <a:ext uri="{FF2B5EF4-FFF2-40B4-BE49-F238E27FC236}">
                <a16:creationId xmlns:a16="http://schemas.microsoft.com/office/drawing/2014/main" id="{4B96DCF2-F12F-044F-D699-8D36E35B3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52656" y="1084212"/>
            <a:ext cx="599788" cy="519663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F1512956-145E-8317-08ED-82BB989CB60B}"/>
              </a:ext>
            </a:extLst>
          </p:cNvPr>
          <p:cNvSpPr txBox="1"/>
          <p:nvPr/>
        </p:nvSpPr>
        <p:spPr>
          <a:xfrm>
            <a:off x="8197708" y="1629881"/>
            <a:ext cx="109998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b="1" dirty="0"/>
              <a:t>Vue Router</a:t>
            </a:r>
          </a:p>
          <a:p>
            <a:pPr algn="ctr"/>
            <a:r>
              <a:rPr lang="ja-JP" altLang="en-US" sz="1000" dirty="0"/>
              <a:t>ルーティング</a:t>
            </a:r>
            <a:endParaRPr lang="en-US" altLang="ja-JP" sz="1000" dirty="0"/>
          </a:p>
          <a:p>
            <a:pPr algn="ctr"/>
            <a:r>
              <a:rPr lang="ja-JP" altLang="en-US" sz="1000" dirty="0"/>
              <a:t>マネージメント</a:t>
            </a:r>
            <a:endParaRPr lang="zh-CN" altLang="en-US" sz="1000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1F703A2E-1184-8D7F-3CC3-78B529CF76D8}"/>
              </a:ext>
            </a:extLst>
          </p:cNvPr>
          <p:cNvSpPr txBox="1"/>
          <p:nvPr/>
        </p:nvSpPr>
        <p:spPr>
          <a:xfrm>
            <a:off x="5547623" y="1638829"/>
            <a:ext cx="120324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err="1"/>
              <a:t>Pinia</a:t>
            </a:r>
            <a:endParaRPr lang="en-US" altLang="zh-CN" sz="1400" b="1" dirty="0"/>
          </a:p>
          <a:p>
            <a:pPr algn="ctr"/>
            <a:r>
              <a:rPr lang="ja-JP" altLang="en-US" sz="1000" dirty="0"/>
              <a:t>ステート</a:t>
            </a:r>
            <a:endParaRPr lang="en-US" altLang="ja-JP" sz="1000" dirty="0"/>
          </a:p>
          <a:p>
            <a:pPr algn="ctr"/>
            <a:r>
              <a:rPr lang="ja-JP" altLang="en-US" sz="1000" dirty="0"/>
              <a:t>マネージメント</a:t>
            </a:r>
            <a:endParaRPr lang="zh-CN" altLang="en-US" sz="1000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8CF2AABB-DBDC-0219-CD87-0C6F702ED404}"/>
              </a:ext>
            </a:extLst>
          </p:cNvPr>
          <p:cNvSpPr txBox="1"/>
          <p:nvPr/>
        </p:nvSpPr>
        <p:spPr>
          <a:xfrm>
            <a:off x="9367116" y="1584967"/>
            <a:ext cx="1447832" cy="7232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b="1" dirty="0"/>
              <a:t>Ant Design Vue</a:t>
            </a:r>
          </a:p>
          <a:p>
            <a:pPr algn="ctr"/>
            <a:r>
              <a:rPr lang="en-US" altLang="ja-JP" sz="1000" dirty="0"/>
              <a:t>UI </a:t>
            </a:r>
            <a:r>
              <a:rPr lang="ja-JP" altLang="en-US" sz="1000" dirty="0"/>
              <a:t>コンポーネント</a:t>
            </a:r>
            <a:endParaRPr lang="en-US" altLang="ja-JP" sz="1000" dirty="0"/>
          </a:p>
          <a:p>
            <a:pPr algn="ctr"/>
            <a:r>
              <a:rPr lang="ja-JP" altLang="en-US" sz="1000" dirty="0"/>
              <a:t>ライブラリ</a:t>
            </a:r>
            <a:endParaRPr lang="zh-CN" altLang="en-US" sz="1000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01528AF-8164-F103-469A-3C25AFF5E7E4}"/>
              </a:ext>
            </a:extLst>
          </p:cNvPr>
          <p:cNvSpPr txBox="1"/>
          <p:nvPr/>
        </p:nvSpPr>
        <p:spPr>
          <a:xfrm>
            <a:off x="1782720" y="1330115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ja-JP" altLang="en-US" b="1" dirty="0"/>
              <a:t>フロント</a:t>
            </a:r>
            <a:endParaRPr lang="en-US" altLang="ja-JP" b="1" dirty="0"/>
          </a:p>
          <a:p>
            <a:pPr algn="ctr"/>
            <a:r>
              <a:rPr lang="ja-JP" altLang="en-US" b="1" dirty="0"/>
              <a:t>エンド</a:t>
            </a:r>
            <a:endParaRPr lang="zh-CN" altLang="en-US" b="1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8D85C2FF-7595-98B8-8145-C0AB1635C101}"/>
              </a:ext>
            </a:extLst>
          </p:cNvPr>
          <p:cNvSpPr txBox="1"/>
          <p:nvPr/>
        </p:nvSpPr>
        <p:spPr>
          <a:xfrm>
            <a:off x="2902745" y="3581981"/>
            <a:ext cx="95410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b="1" dirty="0"/>
              <a:t>Node.js</a:t>
            </a:r>
          </a:p>
          <a:p>
            <a:pPr algn="ctr"/>
            <a:r>
              <a:rPr lang="ja-JP" altLang="en-US" sz="1000" dirty="0"/>
              <a:t>バックエンド</a:t>
            </a:r>
            <a:endParaRPr lang="en-US" altLang="ja-JP" sz="1000" dirty="0"/>
          </a:p>
          <a:p>
            <a:pPr algn="ctr"/>
            <a:r>
              <a:rPr lang="ja-JP" altLang="en-US" sz="1000" dirty="0"/>
              <a:t>サービス</a:t>
            </a:r>
            <a:endParaRPr lang="zh-CN" altLang="en-US" sz="1000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E1C6CDE3-12BA-BA16-83B4-4FD0C1DE67D8}"/>
              </a:ext>
            </a:extLst>
          </p:cNvPr>
          <p:cNvSpPr txBox="1"/>
          <p:nvPr/>
        </p:nvSpPr>
        <p:spPr>
          <a:xfrm>
            <a:off x="1787317" y="3247553"/>
            <a:ext cx="8771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ja-JP" altLang="en-US" b="1" dirty="0"/>
              <a:t>バック</a:t>
            </a:r>
            <a:endParaRPr lang="en-US" altLang="ja-JP" b="1" dirty="0"/>
          </a:p>
          <a:p>
            <a:pPr algn="ctr"/>
            <a:r>
              <a:rPr lang="ja-JP" altLang="en-US" b="1" dirty="0"/>
              <a:t>エンド</a:t>
            </a:r>
            <a:endParaRPr lang="zh-CN" altLang="en-US" b="1" dirty="0"/>
          </a:p>
        </p:txBody>
      </p:sp>
      <p:pic>
        <p:nvPicPr>
          <p:cNvPr id="22" name="图形 21">
            <a:extLst>
              <a:ext uri="{FF2B5EF4-FFF2-40B4-BE49-F238E27FC236}">
                <a16:creationId xmlns:a16="http://schemas.microsoft.com/office/drawing/2014/main" id="{2802897E-2A3F-6778-01B7-EEE2D3F4D89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824688" y="2902399"/>
            <a:ext cx="1131906" cy="695253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9C7B859B-682E-ADE2-E400-27B9BBCAA2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96284" y="3118597"/>
            <a:ext cx="1377079" cy="348352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7B5A8757-0859-E080-A66E-324E6355631B}"/>
              </a:ext>
            </a:extLst>
          </p:cNvPr>
          <p:cNvSpPr txBox="1"/>
          <p:nvPr/>
        </p:nvSpPr>
        <p:spPr>
          <a:xfrm>
            <a:off x="4324899" y="3554563"/>
            <a:ext cx="1082348" cy="6586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b="1" dirty="0"/>
              <a:t>TypeScript</a:t>
            </a:r>
          </a:p>
          <a:p>
            <a:pPr algn="ctr"/>
            <a:r>
              <a:rPr lang="ja-JP" altLang="en-US" sz="1000" dirty="0"/>
              <a:t>プログラミング</a:t>
            </a:r>
            <a:endParaRPr lang="en-US" altLang="ja-JP" sz="1000" dirty="0"/>
          </a:p>
          <a:p>
            <a:pPr algn="ctr"/>
            <a:r>
              <a:rPr lang="ja-JP" altLang="en-US" sz="1000" dirty="0"/>
              <a:t>言語</a:t>
            </a:r>
            <a:endParaRPr lang="zh-CN" altLang="en-US" sz="1000" dirty="0"/>
          </a:p>
        </p:txBody>
      </p: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AF39B81A-306C-2273-3B12-A6336C910048}"/>
              </a:ext>
            </a:extLst>
          </p:cNvPr>
          <p:cNvCxnSpPr/>
          <p:nvPr/>
        </p:nvCxnSpPr>
        <p:spPr>
          <a:xfrm>
            <a:off x="3209558" y="2297050"/>
            <a:ext cx="0" cy="421913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id="{F7810506-86DE-9785-A731-3F89FF19326D}"/>
              </a:ext>
            </a:extLst>
          </p:cNvPr>
          <p:cNvSpPr txBox="1"/>
          <p:nvPr/>
        </p:nvSpPr>
        <p:spPr>
          <a:xfrm>
            <a:off x="3321036" y="2367812"/>
            <a:ext cx="8547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IPC</a:t>
            </a:r>
            <a:r>
              <a:rPr lang="zh-CN" altLang="en-US" sz="14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通信</a:t>
            </a:r>
            <a:endParaRPr lang="zh-CN" altLang="en-US" sz="12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7" name="矩形: 圆角 26">
            <a:extLst>
              <a:ext uri="{FF2B5EF4-FFF2-40B4-BE49-F238E27FC236}">
                <a16:creationId xmlns:a16="http://schemas.microsoft.com/office/drawing/2014/main" id="{C867960D-8079-8AE6-C25A-50371BD74943}"/>
              </a:ext>
            </a:extLst>
          </p:cNvPr>
          <p:cNvSpPr/>
          <p:nvPr/>
        </p:nvSpPr>
        <p:spPr>
          <a:xfrm>
            <a:off x="6617636" y="2748414"/>
            <a:ext cx="4499675" cy="3316373"/>
          </a:xfrm>
          <a:prstGeom prst="roundRect">
            <a:avLst>
              <a:gd name="adj" fmla="val 11856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>
            <a:noAutofit/>
          </a:bodyPr>
          <a:lstStyle/>
          <a:p>
            <a:pPr algn="ctr"/>
            <a:endParaRPr lang="zh-CN" altLang="en-US" sz="1400" baseline="-2500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D14A65FE-102D-D1E7-1FAF-983B71CC3D9F}"/>
              </a:ext>
            </a:extLst>
          </p:cNvPr>
          <p:cNvSpPr txBox="1"/>
          <p:nvPr/>
        </p:nvSpPr>
        <p:spPr>
          <a:xfrm>
            <a:off x="7592753" y="3807749"/>
            <a:ext cx="108234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b="1" dirty="0"/>
              <a:t>Python</a:t>
            </a:r>
          </a:p>
          <a:p>
            <a:pPr algn="ctr"/>
            <a:r>
              <a:rPr lang="ja-JP" altLang="en-US" sz="1000" dirty="0"/>
              <a:t>プログラミング</a:t>
            </a:r>
            <a:endParaRPr lang="en-US" altLang="ja-JP" sz="1000" dirty="0"/>
          </a:p>
          <a:p>
            <a:pPr algn="ctr"/>
            <a:r>
              <a:rPr lang="ja-JP" altLang="en-US" sz="1000" dirty="0"/>
              <a:t>言語</a:t>
            </a:r>
            <a:endParaRPr lang="zh-CN" altLang="en-US" sz="1000" dirty="0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4A2EA7ED-A9B1-6EA7-F38B-92CAD689B925}"/>
              </a:ext>
            </a:extLst>
          </p:cNvPr>
          <p:cNvSpPr txBox="1"/>
          <p:nvPr/>
        </p:nvSpPr>
        <p:spPr>
          <a:xfrm>
            <a:off x="6638994" y="3254017"/>
            <a:ext cx="113543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/>
              <a:t>字幕     エンジン </a:t>
            </a:r>
            <a:r>
              <a:rPr lang="ja-JP" altLang="en-US" sz="1000" b="1" dirty="0"/>
              <a:t>（交換可能）</a:t>
            </a:r>
            <a:endParaRPr lang="zh-CN" altLang="en-US" sz="1000" b="1" dirty="0"/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2D3C98C3-40EE-3C42-4EE7-78FF6D5DC4A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11904" y="3040689"/>
            <a:ext cx="653099" cy="810957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E8A83F75-1699-3C85-A9FC-DED0140AF77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888514" y="3021489"/>
            <a:ext cx="653099" cy="772834"/>
          </a:xfrm>
          <a:prstGeom prst="rect">
            <a:avLst/>
          </a:prstGeom>
        </p:spPr>
      </p:pic>
      <p:sp>
        <p:nvSpPr>
          <p:cNvPr id="32" name="文本框 31">
            <a:extLst>
              <a:ext uri="{FF2B5EF4-FFF2-40B4-BE49-F238E27FC236}">
                <a16:creationId xmlns:a16="http://schemas.microsoft.com/office/drawing/2014/main" id="{88E24C86-A103-6AE6-1956-EF68B887D5CC}"/>
              </a:ext>
            </a:extLst>
          </p:cNvPr>
          <p:cNvSpPr txBox="1"/>
          <p:nvPr/>
        </p:nvSpPr>
        <p:spPr>
          <a:xfrm>
            <a:off x="8564440" y="3791046"/>
            <a:ext cx="146274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err="1"/>
              <a:t>PyAudio</a:t>
            </a:r>
            <a:endParaRPr lang="en-US" altLang="zh-CN" sz="1400" b="1" dirty="0"/>
          </a:p>
          <a:p>
            <a:pPr algn="ctr"/>
            <a:r>
              <a:rPr lang="ja-JP" altLang="en-US" sz="1000" dirty="0"/>
              <a:t>システムオーディオ キャプチャ</a:t>
            </a:r>
            <a:endParaRPr lang="zh-CN" altLang="en-US" sz="1000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E93F407A-1D95-B238-16A9-4494A455C0A5}"/>
              </a:ext>
            </a:extLst>
          </p:cNvPr>
          <p:cNvSpPr txBox="1"/>
          <p:nvPr/>
        </p:nvSpPr>
        <p:spPr>
          <a:xfrm>
            <a:off x="5867488" y="3437914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呼</a:t>
            </a:r>
            <a:r>
              <a:rPr lang="ja-JP" altLang="en-US" sz="11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び</a:t>
            </a:r>
            <a:r>
              <a:rPr lang="zh-CN" altLang="en-US" sz="11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出</a:t>
            </a:r>
            <a:r>
              <a:rPr lang="ja-JP" altLang="en-US" sz="11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し</a:t>
            </a:r>
            <a:endParaRPr lang="zh-CN" altLang="en-US" sz="11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cxnSp>
        <p:nvCxnSpPr>
          <p:cNvPr id="34" name="直接箭头连接符 33">
            <a:extLst>
              <a:ext uri="{FF2B5EF4-FFF2-40B4-BE49-F238E27FC236}">
                <a16:creationId xmlns:a16="http://schemas.microsoft.com/office/drawing/2014/main" id="{029DD4D7-D69B-53C8-A87D-E42BD44295F8}"/>
              </a:ext>
            </a:extLst>
          </p:cNvPr>
          <p:cNvCxnSpPr>
            <a:cxnSpLocks/>
          </p:cNvCxnSpPr>
          <p:nvPr/>
        </p:nvCxnSpPr>
        <p:spPr>
          <a:xfrm flipH="1" flipV="1">
            <a:off x="5978077" y="3342197"/>
            <a:ext cx="497712" cy="22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图形 34">
            <a:extLst>
              <a:ext uri="{FF2B5EF4-FFF2-40B4-BE49-F238E27FC236}">
                <a16:creationId xmlns:a16="http://schemas.microsoft.com/office/drawing/2014/main" id="{08BFC364-2476-5F68-E53C-976CCD5C1BB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035107" y="4608750"/>
            <a:ext cx="796559" cy="700006"/>
          </a:xfrm>
          <a:prstGeom prst="rect">
            <a:avLst/>
          </a:prstGeom>
        </p:spPr>
      </p:pic>
      <p:sp>
        <p:nvSpPr>
          <p:cNvPr id="36" name="文本框 35">
            <a:extLst>
              <a:ext uri="{FF2B5EF4-FFF2-40B4-BE49-F238E27FC236}">
                <a16:creationId xmlns:a16="http://schemas.microsoft.com/office/drawing/2014/main" id="{28AD5F0A-7AFC-ADB5-D965-9A771C6E7202}"/>
              </a:ext>
            </a:extLst>
          </p:cNvPr>
          <p:cNvSpPr txBox="1"/>
          <p:nvPr/>
        </p:nvSpPr>
        <p:spPr>
          <a:xfrm>
            <a:off x="9798159" y="3791046"/>
            <a:ext cx="128889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/>
              <a:t>NumPy</a:t>
            </a:r>
          </a:p>
          <a:p>
            <a:pPr algn="ctr"/>
            <a:r>
              <a:rPr lang="ja-JP" altLang="en-US" sz="1000" dirty="0"/>
              <a:t>オーディオ ストリーム処理</a:t>
            </a:r>
            <a:endParaRPr lang="zh-CN" altLang="en-US" sz="1000" dirty="0"/>
          </a:p>
        </p:txBody>
      </p:sp>
      <p:pic>
        <p:nvPicPr>
          <p:cNvPr id="37" name="图形 36">
            <a:extLst>
              <a:ext uri="{FF2B5EF4-FFF2-40B4-BE49-F238E27FC236}">
                <a16:creationId xmlns:a16="http://schemas.microsoft.com/office/drawing/2014/main" id="{7EF8EE0A-D782-8BD0-2940-2FC318FC3D2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940845" y="3021489"/>
            <a:ext cx="822864" cy="822864"/>
          </a:xfrm>
          <a:prstGeom prst="rect">
            <a:avLst/>
          </a:prstGeom>
        </p:spPr>
      </p:pic>
      <p:sp>
        <p:nvSpPr>
          <p:cNvPr id="38" name="文本框 37">
            <a:extLst>
              <a:ext uri="{FF2B5EF4-FFF2-40B4-BE49-F238E27FC236}">
                <a16:creationId xmlns:a16="http://schemas.microsoft.com/office/drawing/2014/main" id="{48C6BB82-CA1D-274F-4680-3A9DEE451A46}"/>
              </a:ext>
            </a:extLst>
          </p:cNvPr>
          <p:cNvSpPr txBox="1"/>
          <p:nvPr/>
        </p:nvSpPr>
        <p:spPr>
          <a:xfrm>
            <a:off x="6686801" y="5353803"/>
            <a:ext cx="148951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b="1" dirty="0" err="1"/>
              <a:t>PyAudioWPatch</a:t>
            </a:r>
            <a:endParaRPr lang="en-US" altLang="zh-CN" sz="1400" b="1" dirty="0"/>
          </a:p>
          <a:p>
            <a:pPr algn="ctr"/>
            <a:r>
              <a:rPr lang="en-US" altLang="ja-JP" sz="1000" dirty="0"/>
              <a:t>Windows </a:t>
            </a:r>
            <a:r>
              <a:rPr lang="ja-JP" altLang="en-US" sz="1000" dirty="0"/>
              <a:t>システム</a:t>
            </a:r>
            <a:endParaRPr lang="en-US" altLang="ja-JP" sz="1000" dirty="0"/>
          </a:p>
          <a:p>
            <a:pPr algn="ctr"/>
            <a:r>
              <a:rPr lang="ja-JP" altLang="en-US" sz="1000" dirty="0"/>
              <a:t>互換性</a:t>
            </a:r>
            <a:endParaRPr lang="zh-CN" altLang="en-US" sz="1000" dirty="0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4E1E9781-0F29-1208-B35D-D025B44F75C3}"/>
              </a:ext>
            </a:extLst>
          </p:cNvPr>
          <p:cNvSpPr txBox="1"/>
          <p:nvPr/>
        </p:nvSpPr>
        <p:spPr>
          <a:xfrm>
            <a:off x="8124955" y="5397559"/>
            <a:ext cx="162095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ja-JP" altLang="en-US" sz="1400" b="1" dirty="0"/>
              <a:t>アリババクラウド</a:t>
            </a:r>
            <a:endParaRPr lang="en-US" altLang="zh-CN" sz="1400" b="1" dirty="0"/>
          </a:p>
          <a:p>
            <a:pPr algn="ctr"/>
            <a:r>
              <a:rPr lang="zh-TW" altLang="en-US" sz="1000" dirty="0">
                <a:latin typeface="Yu Gothic" panose="020B0400000000000000" pitchFamily="34" charset="-128"/>
                <a:ea typeface="Yu Gothic" panose="020B0400000000000000" pitchFamily="34" charset="-128"/>
              </a:rPr>
              <a:t>音声</a:t>
            </a:r>
            <a:endParaRPr lang="en-US" altLang="zh-TW" sz="10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algn="ctr"/>
            <a:r>
              <a:rPr lang="zh-TW" altLang="en-US" sz="1000" dirty="0">
                <a:latin typeface="Yu Gothic" panose="020B0400000000000000" pitchFamily="34" charset="-128"/>
                <a:ea typeface="Yu Gothic" panose="020B0400000000000000" pitchFamily="34" charset="-128"/>
              </a:rPr>
              <a:t>認識</a:t>
            </a:r>
            <a:r>
              <a:rPr lang="en-US" altLang="zh-TW" sz="1000" dirty="0">
                <a:latin typeface="Yu Gothic" panose="020B0400000000000000" pitchFamily="34" charset="-128"/>
                <a:ea typeface="Yu Gothic" panose="020B0400000000000000" pitchFamily="34" charset="-128"/>
              </a:rPr>
              <a:t>/</a:t>
            </a:r>
            <a:r>
              <a:rPr lang="zh-TW" altLang="en-US" sz="1000" dirty="0">
                <a:latin typeface="Yu Gothic" panose="020B0400000000000000" pitchFamily="34" charset="-128"/>
                <a:ea typeface="Yu Gothic" panose="020B0400000000000000" pitchFamily="34" charset="-128"/>
              </a:rPr>
              <a:t>翻訳</a:t>
            </a:r>
            <a:endParaRPr lang="zh-CN" altLang="en-US" sz="10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0" name="矩形: 圆角 39">
            <a:extLst>
              <a:ext uri="{FF2B5EF4-FFF2-40B4-BE49-F238E27FC236}">
                <a16:creationId xmlns:a16="http://schemas.microsoft.com/office/drawing/2014/main" id="{8CF81F74-BDB9-CC7C-CA0F-E1C899D99187}"/>
              </a:ext>
            </a:extLst>
          </p:cNvPr>
          <p:cNvSpPr/>
          <p:nvPr/>
        </p:nvSpPr>
        <p:spPr>
          <a:xfrm>
            <a:off x="1672606" y="4642821"/>
            <a:ext cx="4229711" cy="142196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>
            <a:noAutofit/>
          </a:bodyPr>
          <a:lstStyle/>
          <a:p>
            <a:pPr algn="ctr"/>
            <a:endParaRPr lang="zh-CN" altLang="en-US" sz="1400" baseline="-2500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75AA0596-4B5C-EDFA-76A4-1FC8A069D2DE}"/>
              </a:ext>
            </a:extLst>
          </p:cNvPr>
          <p:cNvSpPr txBox="1"/>
          <p:nvPr/>
        </p:nvSpPr>
        <p:spPr>
          <a:xfrm>
            <a:off x="2834365" y="5480768"/>
            <a:ext cx="124181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/>
              <a:t>Electron</a:t>
            </a:r>
          </a:p>
          <a:p>
            <a:pPr algn="ctr"/>
            <a:r>
              <a:rPr lang="ja-JP" altLang="en-US" sz="1000" dirty="0"/>
              <a:t>デスクトップ開発 フレームワーク </a:t>
            </a:r>
            <a:endParaRPr lang="zh-CN" altLang="en-US" sz="1000" dirty="0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287C6D46-6A7C-6562-9847-E82A0A952E03}"/>
              </a:ext>
            </a:extLst>
          </p:cNvPr>
          <p:cNvSpPr txBox="1"/>
          <p:nvPr/>
        </p:nvSpPr>
        <p:spPr>
          <a:xfrm>
            <a:off x="1696937" y="5135949"/>
            <a:ext cx="1334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/>
              <a:t>クライアント サイド 統合</a:t>
            </a:r>
            <a:endParaRPr lang="zh-CN" altLang="en-US" sz="1400" b="1" dirty="0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3A86697A-6EA0-5A05-7D5C-7123D9725091}"/>
              </a:ext>
            </a:extLst>
          </p:cNvPr>
          <p:cNvSpPr txBox="1"/>
          <p:nvPr/>
        </p:nvSpPr>
        <p:spPr>
          <a:xfrm>
            <a:off x="4248688" y="5465001"/>
            <a:ext cx="146218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/>
              <a:t>Electron Vite</a:t>
            </a:r>
          </a:p>
          <a:p>
            <a:pPr algn="ctr"/>
            <a:r>
              <a:rPr lang="en-US" altLang="ja-JP" sz="1000" dirty="0"/>
              <a:t>Electron</a:t>
            </a:r>
          </a:p>
          <a:p>
            <a:pPr algn="ctr"/>
            <a:r>
              <a:rPr lang="ja-JP" altLang="en-US" sz="1000" dirty="0"/>
              <a:t>ビルドツール</a:t>
            </a:r>
            <a:endParaRPr lang="zh-CN" altLang="en-US" sz="1000" dirty="0"/>
          </a:p>
        </p:txBody>
      </p:sp>
      <p:pic>
        <p:nvPicPr>
          <p:cNvPr id="44" name="图形 43">
            <a:extLst>
              <a:ext uri="{FF2B5EF4-FFF2-40B4-BE49-F238E27FC236}">
                <a16:creationId xmlns:a16="http://schemas.microsoft.com/office/drawing/2014/main" id="{E146E075-3667-B3C5-330D-56E348FFE78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124387" y="4772397"/>
            <a:ext cx="727105" cy="727105"/>
          </a:xfrm>
          <a:prstGeom prst="rect">
            <a:avLst/>
          </a:prstGeom>
        </p:spPr>
      </p:pic>
      <p:pic>
        <p:nvPicPr>
          <p:cNvPr id="45" name="图形 44">
            <a:extLst>
              <a:ext uri="{FF2B5EF4-FFF2-40B4-BE49-F238E27FC236}">
                <a16:creationId xmlns:a16="http://schemas.microsoft.com/office/drawing/2014/main" id="{A4571782-7286-8DD8-11D7-53B1FADB72D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515344" y="4674355"/>
            <a:ext cx="968719" cy="968719"/>
          </a:xfrm>
          <a:prstGeom prst="rect">
            <a:avLst/>
          </a:prstGeom>
        </p:spPr>
      </p:pic>
      <p:cxnSp>
        <p:nvCxnSpPr>
          <p:cNvPr id="46" name="直接箭头连接符 45">
            <a:extLst>
              <a:ext uri="{FF2B5EF4-FFF2-40B4-BE49-F238E27FC236}">
                <a16:creationId xmlns:a16="http://schemas.microsoft.com/office/drawing/2014/main" id="{0534A2E7-FB87-9B19-1B03-4E4CE41CE7AF}"/>
              </a:ext>
            </a:extLst>
          </p:cNvPr>
          <p:cNvCxnSpPr>
            <a:cxnSpLocks/>
          </p:cNvCxnSpPr>
          <p:nvPr/>
        </p:nvCxnSpPr>
        <p:spPr>
          <a:xfrm flipH="1" flipV="1">
            <a:off x="5970080" y="5161233"/>
            <a:ext cx="497712" cy="22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本框 46">
            <a:extLst>
              <a:ext uri="{FF2B5EF4-FFF2-40B4-BE49-F238E27FC236}">
                <a16:creationId xmlns:a16="http://schemas.microsoft.com/office/drawing/2014/main" id="{89F288E3-1A35-2F3C-91F6-F1D843F62EEC}"/>
              </a:ext>
            </a:extLst>
          </p:cNvPr>
          <p:cNvSpPr txBox="1"/>
          <p:nvPr/>
        </p:nvSpPr>
        <p:spPr>
          <a:xfrm>
            <a:off x="5980465" y="5272393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統合</a:t>
            </a:r>
          </a:p>
        </p:txBody>
      </p:sp>
      <p:cxnSp>
        <p:nvCxnSpPr>
          <p:cNvPr id="48" name="直接箭头连接符 47">
            <a:extLst>
              <a:ext uri="{FF2B5EF4-FFF2-40B4-BE49-F238E27FC236}">
                <a16:creationId xmlns:a16="http://schemas.microsoft.com/office/drawing/2014/main" id="{9BDC1D4F-853F-ABF9-04F0-64B2F3CEB630}"/>
              </a:ext>
            </a:extLst>
          </p:cNvPr>
          <p:cNvCxnSpPr>
            <a:cxnSpLocks/>
          </p:cNvCxnSpPr>
          <p:nvPr/>
        </p:nvCxnSpPr>
        <p:spPr>
          <a:xfrm>
            <a:off x="3206464" y="4241304"/>
            <a:ext cx="0" cy="34284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本框 48">
            <a:extLst>
              <a:ext uri="{FF2B5EF4-FFF2-40B4-BE49-F238E27FC236}">
                <a16:creationId xmlns:a16="http://schemas.microsoft.com/office/drawing/2014/main" id="{FF5865C7-0A46-F5F5-F758-C2BB42DB2D83}"/>
              </a:ext>
            </a:extLst>
          </p:cNvPr>
          <p:cNvSpPr txBox="1"/>
          <p:nvPr/>
        </p:nvSpPr>
        <p:spPr>
          <a:xfrm>
            <a:off x="3261917" y="4252711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/>
              <a:t>集成</a:t>
            </a:r>
          </a:p>
        </p:txBody>
      </p:sp>
      <p:cxnSp>
        <p:nvCxnSpPr>
          <p:cNvPr id="50" name="连接符: 肘形 49">
            <a:extLst>
              <a:ext uri="{FF2B5EF4-FFF2-40B4-BE49-F238E27FC236}">
                <a16:creationId xmlns:a16="http://schemas.microsoft.com/office/drawing/2014/main" id="{416BC778-FD91-E484-EEBB-FAB63B6E8353}"/>
              </a:ext>
            </a:extLst>
          </p:cNvPr>
          <p:cNvCxnSpPr>
            <a:cxnSpLocks/>
            <a:stCxn id="5" idx="1"/>
            <a:endCxn id="40" idx="1"/>
          </p:cNvCxnSpPr>
          <p:nvPr/>
        </p:nvCxnSpPr>
        <p:spPr>
          <a:xfrm rot="10800000" flipH="1" flipV="1">
            <a:off x="1672604" y="1566734"/>
            <a:ext cx="1" cy="3787069"/>
          </a:xfrm>
          <a:prstGeom prst="bentConnector3">
            <a:avLst>
              <a:gd name="adj1" fmla="val -2286000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文本框 50">
            <a:extLst>
              <a:ext uri="{FF2B5EF4-FFF2-40B4-BE49-F238E27FC236}">
                <a16:creationId xmlns:a16="http://schemas.microsoft.com/office/drawing/2014/main" id="{06AE4386-9EE4-3AB3-FE08-32BABC0BBCFF}"/>
              </a:ext>
            </a:extLst>
          </p:cNvPr>
          <p:cNvSpPr txBox="1"/>
          <p:nvPr/>
        </p:nvSpPr>
        <p:spPr>
          <a:xfrm>
            <a:off x="897394" y="3254017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統合</a:t>
            </a:r>
          </a:p>
        </p:txBody>
      </p:sp>
      <p:pic>
        <p:nvPicPr>
          <p:cNvPr id="52" name="图片 51">
            <a:extLst>
              <a:ext uri="{FF2B5EF4-FFF2-40B4-BE49-F238E27FC236}">
                <a16:creationId xmlns:a16="http://schemas.microsoft.com/office/drawing/2014/main" id="{72D00403-69A1-8348-E4A7-0633EE40DABE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292005" y="4803172"/>
            <a:ext cx="1326219" cy="397866"/>
          </a:xfrm>
          <a:prstGeom prst="rect">
            <a:avLst/>
          </a:prstGeom>
        </p:spPr>
      </p:pic>
      <p:pic>
        <p:nvPicPr>
          <p:cNvPr id="53" name="图片 52">
            <a:extLst>
              <a:ext uri="{FF2B5EF4-FFF2-40B4-BE49-F238E27FC236}">
                <a16:creationId xmlns:a16="http://schemas.microsoft.com/office/drawing/2014/main" id="{4DCCF757-839A-E0D9-736D-C38042A9C6AA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981452" y="4576538"/>
            <a:ext cx="741650" cy="749141"/>
          </a:xfrm>
          <a:prstGeom prst="rect">
            <a:avLst/>
          </a:prstGeom>
        </p:spPr>
      </p:pic>
      <p:sp>
        <p:nvSpPr>
          <p:cNvPr id="54" name="文本框 53">
            <a:extLst>
              <a:ext uri="{FF2B5EF4-FFF2-40B4-BE49-F238E27FC236}">
                <a16:creationId xmlns:a16="http://schemas.microsoft.com/office/drawing/2014/main" id="{322563DB-2AA6-C08F-EA15-977C865280BF}"/>
              </a:ext>
            </a:extLst>
          </p:cNvPr>
          <p:cNvSpPr txBox="1"/>
          <p:nvPr/>
        </p:nvSpPr>
        <p:spPr>
          <a:xfrm>
            <a:off x="9742307" y="5359906"/>
            <a:ext cx="124585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b="1" dirty="0" err="1"/>
              <a:t>PyInstaller</a:t>
            </a:r>
            <a:endParaRPr lang="en-US" altLang="zh-CN" sz="1400" b="1" dirty="0"/>
          </a:p>
          <a:p>
            <a:pPr algn="ctr"/>
            <a:r>
              <a:rPr lang="en-US" altLang="ja-JP" sz="1000" dirty="0"/>
              <a:t>Python </a:t>
            </a:r>
            <a:r>
              <a:rPr lang="ja-JP" altLang="en-US" sz="1000" dirty="0"/>
              <a:t>プログラム</a:t>
            </a:r>
            <a:endParaRPr lang="en-US" altLang="ja-JP" sz="1000" dirty="0"/>
          </a:p>
          <a:p>
            <a:pPr algn="ctr"/>
            <a:r>
              <a:rPr lang="ja-JP" altLang="en-US" sz="1000" dirty="0"/>
              <a:t>パッケージング</a:t>
            </a:r>
            <a:endParaRPr lang="zh-CN" altLang="en-US" sz="1000" dirty="0"/>
          </a:p>
        </p:txBody>
      </p:sp>
      <p:pic>
        <p:nvPicPr>
          <p:cNvPr id="3" name="图形 2">
            <a:extLst>
              <a:ext uri="{FF2B5EF4-FFF2-40B4-BE49-F238E27FC236}">
                <a16:creationId xmlns:a16="http://schemas.microsoft.com/office/drawing/2014/main" id="{9B13B786-A73D-54D3-EE9D-89A4455C438E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7027951" y="1039565"/>
            <a:ext cx="657079" cy="57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1609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246</Words>
  <Application>Microsoft Office PowerPoint</Application>
  <PresentationFormat>宽屏</PresentationFormat>
  <Paragraphs>141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8" baseType="lpstr">
      <vt:lpstr>Yu Gothic</vt:lpstr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Janai Chen</dc:creator>
  <cp:lastModifiedBy>Janai Chen</cp:lastModifiedBy>
  <cp:revision>9</cp:revision>
  <dcterms:created xsi:type="dcterms:W3CDTF">2025-07-05T04:56:04Z</dcterms:created>
  <dcterms:modified xsi:type="dcterms:W3CDTF">2025-07-05T05:38:23Z</dcterms:modified>
</cp:coreProperties>
</file>